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549" r:id="rId3"/>
    <p:sldId id="258" r:id="rId4"/>
    <p:sldId id="376" r:id="rId5"/>
    <p:sldId id="378" r:id="rId6"/>
    <p:sldId id="379" r:id="rId7"/>
    <p:sldId id="380" r:id="rId8"/>
    <p:sldId id="381" r:id="rId9"/>
    <p:sldId id="382" r:id="rId10"/>
    <p:sldId id="383" r:id="rId11"/>
    <p:sldId id="384" r:id="rId12"/>
    <p:sldId id="386" r:id="rId13"/>
    <p:sldId id="387" r:id="rId14"/>
    <p:sldId id="388" r:id="rId15"/>
    <p:sldId id="392" r:id="rId16"/>
    <p:sldId id="394" r:id="rId17"/>
    <p:sldId id="395" r:id="rId18"/>
    <p:sldId id="396" r:id="rId19"/>
    <p:sldId id="397"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0" r:id="rId33"/>
    <p:sldId id="411" r:id="rId34"/>
    <p:sldId id="412" r:id="rId35"/>
    <p:sldId id="413" r:id="rId36"/>
    <p:sldId id="414" r:id="rId37"/>
    <p:sldId id="415" r:id="rId38"/>
    <p:sldId id="416" r:id="rId39"/>
    <p:sldId id="417" r:id="rId40"/>
    <p:sldId id="418" r:id="rId41"/>
    <p:sldId id="419" r:id="rId42"/>
    <p:sldId id="420" r:id="rId43"/>
    <p:sldId id="421" r:id="rId44"/>
    <p:sldId id="422" r:id="rId45"/>
    <p:sldId id="423" r:id="rId46"/>
    <p:sldId id="444" r:id="rId47"/>
    <p:sldId id="445" r:id="rId48"/>
    <p:sldId id="446" r:id="rId49"/>
    <p:sldId id="447" r:id="rId50"/>
    <p:sldId id="453" r:id="rId51"/>
    <p:sldId id="454" r:id="rId52"/>
    <p:sldId id="455" r:id="rId53"/>
    <p:sldId id="456" r:id="rId54"/>
    <p:sldId id="457" r:id="rId55"/>
    <p:sldId id="458" r:id="rId56"/>
    <p:sldId id="459" r:id="rId57"/>
    <p:sldId id="460" r:id="rId58"/>
    <p:sldId id="461" r:id="rId59"/>
    <p:sldId id="463" r:id="rId60"/>
    <p:sldId id="482" r:id="rId61"/>
    <p:sldId id="483" r:id="rId62"/>
    <p:sldId id="484" r:id="rId63"/>
    <p:sldId id="487" r:id="rId64"/>
    <p:sldId id="488" r:id="rId65"/>
    <p:sldId id="489" r:id="rId66"/>
    <p:sldId id="490" r:id="rId67"/>
    <p:sldId id="491" r:id="rId68"/>
    <p:sldId id="537" r:id="rId69"/>
    <p:sldId id="492" r:id="rId70"/>
    <p:sldId id="493" r:id="rId71"/>
    <p:sldId id="494" r:id="rId72"/>
    <p:sldId id="495" r:id="rId73"/>
    <p:sldId id="497" r:id="rId74"/>
    <p:sldId id="498" r:id="rId75"/>
    <p:sldId id="501" r:id="rId76"/>
    <p:sldId id="502" r:id="rId77"/>
    <p:sldId id="504" r:id="rId78"/>
    <p:sldId id="506" r:id="rId79"/>
    <p:sldId id="536" r:id="rId80"/>
    <p:sldId id="505" r:id="rId81"/>
    <p:sldId id="553" r:id="rId82"/>
    <p:sldId id="554" r:id="rId83"/>
    <p:sldId id="548" r:id="rId84"/>
    <p:sldId id="544" r:id="rId85"/>
    <p:sldId id="547" r:id="rId86"/>
    <p:sldId id="546" r:id="rId87"/>
    <p:sldId id="545" r:id="rId88"/>
    <p:sldId id="557" r:id="rId89"/>
    <p:sldId id="581" r:id="rId90"/>
    <p:sldId id="582" r:id="rId91"/>
    <p:sldId id="583" r:id="rId92"/>
    <p:sldId id="584" r:id="rId93"/>
    <p:sldId id="585" r:id="rId94"/>
    <p:sldId id="586" r:id="rId95"/>
    <p:sldId id="587" r:id="rId96"/>
    <p:sldId id="588" r:id="rId97"/>
    <p:sldId id="589" r:id="rId98"/>
    <p:sldId id="590" r:id="rId99"/>
    <p:sldId id="591" r:id="rId100"/>
    <p:sldId id="592" r:id="rId101"/>
    <p:sldId id="593" r:id="rId102"/>
    <p:sldId id="594" r:id="rId103"/>
    <p:sldId id="595"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FB79D9-89FE-4797-A05B-8757BA56E3E6}" v="35" dt="2025-01-27T13:57:04.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28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jela, Rajneesh" userId="f6292950-97fd-49ca-9891-0dcd5d1f2546" providerId="ADAL" clId="{F6FB79D9-89FE-4797-A05B-8757BA56E3E6}"/>
    <pc:docChg chg="undo custSel addSld modSld">
      <pc:chgData name="Hajela, Rajneesh" userId="f6292950-97fd-49ca-9891-0dcd5d1f2546" providerId="ADAL" clId="{F6FB79D9-89FE-4797-A05B-8757BA56E3E6}" dt="2025-01-27T14:35:28.905" v="477" actId="14100"/>
      <pc:docMkLst>
        <pc:docMk/>
      </pc:docMkLst>
      <pc:sldChg chg="addSp delSp modSp new mod setBg">
        <pc:chgData name="Hajela, Rajneesh" userId="f6292950-97fd-49ca-9891-0dcd5d1f2546" providerId="ADAL" clId="{F6FB79D9-89FE-4797-A05B-8757BA56E3E6}" dt="2025-01-18T01:43:17.833" v="4" actId="26606"/>
        <pc:sldMkLst>
          <pc:docMk/>
          <pc:sldMk cId="1006158593" sldId="583"/>
        </pc:sldMkLst>
        <pc:spChg chg="del">
          <ac:chgData name="Hajela, Rajneesh" userId="f6292950-97fd-49ca-9891-0dcd5d1f2546" providerId="ADAL" clId="{F6FB79D9-89FE-4797-A05B-8757BA56E3E6}" dt="2025-01-18T01:43:17.833" v="4" actId="26606"/>
          <ac:spMkLst>
            <pc:docMk/>
            <pc:sldMk cId="1006158593" sldId="583"/>
            <ac:spMk id="2" creationId="{6CDB9639-BD9D-8E86-E931-B6D4A24AD441}"/>
          </ac:spMkLst>
        </pc:spChg>
        <pc:spChg chg="mod">
          <ac:chgData name="Hajela, Rajneesh" userId="f6292950-97fd-49ca-9891-0dcd5d1f2546" providerId="ADAL" clId="{F6FB79D9-89FE-4797-A05B-8757BA56E3E6}" dt="2025-01-18T01:43:17.833" v="4" actId="26606"/>
          <ac:spMkLst>
            <pc:docMk/>
            <pc:sldMk cId="1006158593" sldId="583"/>
            <ac:spMk id="3" creationId="{6C935225-67DF-6F3D-074F-FD91D12BC948}"/>
          </ac:spMkLst>
        </pc:spChg>
        <pc:spChg chg="add del mod">
          <ac:chgData name="Hajela, Rajneesh" userId="f6292950-97fd-49ca-9891-0dcd5d1f2546" providerId="ADAL" clId="{F6FB79D9-89FE-4797-A05B-8757BA56E3E6}" dt="2025-01-18T01:43:17.833" v="4" actId="26606"/>
          <ac:spMkLst>
            <pc:docMk/>
            <pc:sldMk cId="1006158593" sldId="583"/>
            <ac:spMk id="5" creationId="{65AA96C5-3798-E91B-A37F-CEA3E168B90F}"/>
          </ac:spMkLst>
        </pc:spChg>
        <pc:spChg chg="add">
          <ac:chgData name="Hajela, Rajneesh" userId="f6292950-97fd-49ca-9891-0dcd5d1f2546" providerId="ADAL" clId="{F6FB79D9-89FE-4797-A05B-8757BA56E3E6}" dt="2025-01-18T01:43:17.833" v="4" actId="26606"/>
          <ac:spMkLst>
            <pc:docMk/>
            <pc:sldMk cId="1006158593" sldId="583"/>
            <ac:spMk id="10" creationId="{A4AC5506-6312-4701-8D3C-40187889A947}"/>
          </ac:spMkLst>
        </pc:spChg>
        <pc:graphicFrameChg chg="add mod">
          <ac:chgData name="Hajela, Rajneesh" userId="f6292950-97fd-49ca-9891-0dcd5d1f2546" providerId="ADAL" clId="{F6FB79D9-89FE-4797-A05B-8757BA56E3E6}" dt="2025-01-18T01:43:17.833" v="4" actId="26606"/>
          <ac:graphicFrameMkLst>
            <pc:docMk/>
            <pc:sldMk cId="1006158593" sldId="583"/>
            <ac:graphicFrameMk id="4" creationId="{585AA062-9EA9-6E67-ADA7-E614D54A59C4}"/>
          </ac:graphicFrameMkLst>
        </pc:graphicFrameChg>
      </pc:sldChg>
      <pc:sldChg chg="addSp delSp modSp new">
        <pc:chgData name="Hajela, Rajneesh" userId="f6292950-97fd-49ca-9891-0dcd5d1f2546" providerId="ADAL" clId="{F6FB79D9-89FE-4797-A05B-8757BA56E3E6}" dt="2025-01-18T01:43:38.088" v="5"/>
        <pc:sldMkLst>
          <pc:docMk/>
          <pc:sldMk cId="1141316874" sldId="584"/>
        </pc:sldMkLst>
        <pc:spChg chg="del">
          <ac:chgData name="Hajela, Rajneesh" userId="f6292950-97fd-49ca-9891-0dcd5d1f2546" providerId="ADAL" clId="{F6FB79D9-89FE-4797-A05B-8757BA56E3E6}" dt="2025-01-18T01:43:38.088" v="5"/>
          <ac:spMkLst>
            <pc:docMk/>
            <pc:sldMk cId="1141316874" sldId="584"/>
            <ac:spMk id="2" creationId="{4179EB48-2F8B-DE2B-4DB4-C15C59350304}"/>
          </ac:spMkLst>
        </pc:spChg>
        <pc:spChg chg="add mod">
          <ac:chgData name="Hajela, Rajneesh" userId="f6292950-97fd-49ca-9891-0dcd5d1f2546" providerId="ADAL" clId="{F6FB79D9-89FE-4797-A05B-8757BA56E3E6}" dt="2025-01-18T01:43:38.088" v="5"/>
          <ac:spMkLst>
            <pc:docMk/>
            <pc:sldMk cId="1141316874" sldId="584"/>
            <ac:spMk id="4" creationId="{A20A995E-169C-D57A-9B16-A378E5C4FBBE}"/>
          </ac:spMkLst>
        </pc:spChg>
      </pc:sldChg>
      <pc:sldChg chg="addSp delSp modSp new mod">
        <pc:chgData name="Hajela, Rajneesh" userId="f6292950-97fd-49ca-9891-0dcd5d1f2546" providerId="ADAL" clId="{F6FB79D9-89FE-4797-A05B-8757BA56E3E6}" dt="2025-01-27T11:15:44.753" v="59" actId="1076"/>
        <pc:sldMkLst>
          <pc:docMk/>
          <pc:sldMk cId="3987967066" sldId="585"/>
        </pc:sldMkLst>
        <pc:spChg chg="mod">
          <ac:chgData name="Hajela, Rajneesh" userId="f6292950-97fd-49ca-9891-0dcd5d1f2546" providerId="ADAL" clId="{F6FB79D9-89FE-4797-A05B-8757BA56E3E6}" dt="2025-01-27T11:15:44.753" v="59" actId="1076"/>
          <ac:spMkLst>
            <pc:docMk/>
            <pc:sldMk cId="3987967066" sldId="585"/>
            <ac:spMk id="2" creationId="{49273477-9EDE-9627-5F8C-45043EC92F5A}"/>
          </ac:spMkLst>
        </pc:spChg>
        <pc:spChg chg="del">
          <ac:chgData name="Hajela, Rajneesh" userId="f6292950-97fd-49ca-9891-0dcd5d1f2546" providerId="ADAL" clId="{F6FB79D9-89FE-4797-A05B-8757BA56E3E6}" dt="2025-01-27T11:11:42.273" v="7" actId="478"/>
          <ac:spMkLst>
            <pc:docMk/>
            <pc:sldMk cId="3987967066" sldId="585"/>
            <ac:spMk id="3" creationId="{FBB96FB0-2508-66C7-E6CC-A1D25C369903}"/>
          </ac:spMkLst>
        </pc:spChg>
        <pc:spChg chg="add">
          <ac:chgData name="Hajela, Rajneesh" userId="f6292950-97fd-49ca-9891-0dcd5d1f2546" providerId="ADAL" clId="{F6FB79D9-89FE-4797-A05B-8757BA56E3E6}" dt="2025-01-27T11:11:37.528" v="6"/>
          <ac:spMkLst>
            <pc:docMk/>
            <pc:sldMk cId="3987967066" sldId="585"/>
            <ac:spMk id="4" creationId="{65F479B4-DAF3-E449-EA41-89B36E113A9C}"/>
          </ac:spMkLst>
        </pc:spChg>
        <pc:spChg chg="add">
          <ac:chgData name="Hajela, Rajneesh" userId="f6292950-97fd-49ca-9891-0dcd5d1f2546" providerId="ADAL" clId="{F6FB79D9-89FE-4797-A05B-8757BA56E3E6}" dt="2025-01-27T11:11:37.528" v="6"/>
          <ac:spMkLst>
            <pc:docMk/>
            <pc:sldMk cId="3987967066" sldId="585"/>
            <ac:spMk id="5" creationId="{A65DBEDE-E35C-5B25-7F29-B7D16470E715}"/>
          </ac:spMkLst>
        </pc:spChg>
        <pc:spChg chg="add">
          <ac:chgData name="Hajela, Rajneesh" userId="f6292950-97fd-49ca-9891-0dcd5d1f2546" providerId="ADAL" clId="{F6FB79D9-89FE-4797-A05B-8757BA56E3E6}" dt="2025-01-27T11:11:37.528" v="6"/>
          <ac:spMkLst>
            <pc:docMk/>
            <pc:sldMk cId="3987967066" sldId="585"/>
            <ac:spMk id="6" creationId="{6B970C2C-6D61-C8B3-1330-4F000DD66DE1}"/>
          </ac:spMkLst>
        </pc:spChg>
        <pc:spChg chg="add">
          <ac:chgData name="Hajela, Rajneesh" userId="f6292950-97fd-49ca-9891-0dcd5d1f2546" providerId="ADAL" clId="{F6FB79D9-89FE-4797-A05B-8757BA56E3E6}" dt="2025-01-27T11:11:37.528" v="6"/>
          <ac:spMkLst>
            <pc:docMk/>
            <pc:sldMk cId="3987967066" sldId="585"/>
            <ac:spMk id="7" creationId="{8EB89410-D567-AB36-46CB-F5DDF9F87761}"/>
          </ac:spMkLst>
        </pc:spChg>
        <pc:spChg chg="add">
          <ac:chgData name="Hajela, Rajneesh" userId="f6292950-97fd-49ca-9891-0dcd5d1f2546" providerId="ADAL" clId="{F6FB79D9-89FE-4797-A05B-8757BA56E3E6}" dt="2025-01-27T11:11:37.528" v="6"/>
          <ac:spMkLst>
            <pc:docMk/>
            <pc:sldMk cId="3987967066" sldId="585"/>
            <ac:spMk id="8" creationId="{7D018B4A-CE64-9DDB-4582-A1F97EF98BA6}"/>
          </ac:spMkLst>
        </pc:spChg>
        <pc:spChg chg="add">
          <ac:chgData name="Hajela, Rajneesh" userId="f6292950-97fd-49ca-9891-0dcd5d1f2546" providerId="ADAL" clId="{F6FB79D9-89FE-4797-A05B-8757BA56E3E6}" dt="2025-01-27T11:11:37.528" v="6"/>
          <ac:spMkLst>
            <pc:docMk/>
            <pc:sldMk cId="3987967066" sldId="585"/>
            <ac:spMk id="9" creationId="{331F92D2-F665-6089-35D1-8C0903CC2CF2}"/>
          </ac:spMkLst>
        </pc:spChg>
        <pc:spChg chg="add">
          <ac:chgData name="Hajela, Rajneesh" userId="f6292950-97fd-49ca-9891-0dcd5d1f2546" providerId="ADAL" clId="{F6FB79D9-89FE-4797-A05B-8757BA56E3E6}" dt="2025-01-27T11:11:37.528" v="6"/>
          <ac:spMkLst>
            <pc:docMk/>
            <pc:sldMk cId="3987967066" sldId="585"/>
            <ac:spMk id="10" creationId="{D5C80351-DA31-6B08-15E8-2B1D4CC21C68}"/>
          </ac:spMkLst>
        </pc:spChg>
        <pc:spChg chg="add">
          <ac:chgData name="Hajela, Rajneesh" userId="f6292950-97fd-49ca-9891-0dcd5d1f2546" providerId="ADAL" clId="{F6FB79D9-89FE-4797-A05B-8757BA56E3E6}" dt="2025-01-27T11:11:37.528" v="6"/>
          <ac:spMkLst>
            <pc:docMk/>
            <pc:sldMk cId="3987967066" sldId="585"/>
            <ac:spMk id="11" creationId="{1DF7EBEC-EEBD-DBA9-25DA-D40DA5A8EFA4}"/>
          </ac:spMkLst>
        </pc:spChg>
        <pc:spChg chg="add">
          <ac:chgData name="Hajela, Rajneesh" userId="f6292950-97fd-49ca-9891-0dcd5d1f2546" providerId="ADAL" clId="{F6FB79D9-89FE-4797-A05B-8757BA56E3E6}" dt="2025-01-27T11:11:37.528" v="6"/>
          <ac:spMkLst>
            <pc:docMk/>
            <pc:sldMk cId="3987967066" sldId="585"/>
            <ac:spMk id="12" creationId="{631317A4-B96A-CD7C-8B02-33E57AE7DB2B}"/>
          </ac:spMkLst>
        </pc:spChg>
        <pc:spChg chg="add">
          <ac:chgData name="Hajela, Rajneesh" userId="f6292950-97fd-49ca-9891-0dcd5d1f2546" providerId="ADAL" clId="{F6FB79D9-89FE-4797-A05B-8757BA56E3E6}" dt="2025-01-27T11:11:37.528" v="6"/>
          <ac:spMkLst>
            <pc:docMk/>
            <pc:sldMk cId="3987967066" sldId="585"/>
            <ac:spMk id="13" creationId="{25A65CC9-353D-D6A5-F86E-E4D6D62BDC86}"/>
          </ac:spMkLst>
        </pc:spChg>
        <pc:spChg chg="add">
          <ac:chgData name="Hajela, Rajneesh" userId="f6292950-97fd-49ca-9891-0dcd5d1f2546" providerId="ADAL" clId="{F6FB79D9-89FE-4797-A05B-8757BA56E3E6}" dt="2025-01-27T11:11:37.528" v="6"/>
          <ac:spMkLst>
            <pc:docMk/>
            <pc:sldMk cId="3987967066" sldId="585"/>
            <ac:spMk id="14" creationId="{7B31AB79-CDFF-FCDA-723A-C6DB8D49CC95}"/>
          </ac:spMkLst>
        </pc:spChg>
        <pc:spChg chg="add">
          <ac:chgData name="Hajela, Rajneesh" userId="f6292950-97fd-49ca-9891-0dcd5d1f2546" providerId="ADAL" clId="{F6FB79D9-89FE-4797-A05B-8757BA56E3E6}" dt="2025-01-27T11:11:37.528" v="6"/>
          <ac:spMkLst>
            <pc:docMk/>
            <pc:sldMk cId="3987967066" sldId="585"/>
            <ac:spMk id="15" creationId="{2EE64113-8533-47D1-D021-A47D2A59A9D9}"/>
          </ac:spMkLst>
        </pc:spChg>
        <pc:spChg chg="add">
          <ac:chgData name="Hajela, Rajneesh" userId="f6292950-97fd-49ca-9891-0dcd5d1f2546" providerId="ADAL" clId="{F6FB79D9-89FE-4797-A05B-8757BA56E3E6}" dt="2025-01-27T11:11:37.528" v="6"/>
          <ac:spMkLst>
            <pc:docMk/>
            <pc:sldMk cId="3987967066" sldId="585"/>
            <ac:spMk id="16" creationId="{CBB40B9A-05A4-E20D-9FB4-BC22A20B73D6}"/>
          </ac:spMkLst>
        </pc:spChg>
        <pc:spChg chg="add">
          <ac:chgData name="Hajela, Rajneesh" userId="f6292950-97fd-49ca-9891-0dcd5d1f2546" providerId="ADAL" clId="{F6FB79D9-89FE-4797-A05B-8757BA56E3E6}" dt="2025-01-27T11:11:37.528" v="6"/>
          <ac:spMkLst>
            <pc:docMk/>
            <pc:sldMk cId="3987967066" sldId="585"/>
            <ac:spMk id="17" creationId="{2EE59CDB-B9E8-3E24-3512-AA229CC279B4}"/>
          </ac:spMkLst>
        </pc:spChg>
        <pc:spChg chg="add">
          <ac:chgData name="Hajela, Rajneesh" userId="f6292950-97fd-49ca-9891-0dcd5d1f2546" providerId="ADAL" clId="{F6FB79D9-89FE-4797-A05B-8757BA56E3E6}" dt="2025-01-27T11:11:37.528" v="6"/>
          <ac:spMkLst>
            <pc:docMk/>
            <pc:sldMk cId="3987967066" sldId="585"/>
            <ac:spMk id="18" creationId="{5926289C-8740-B307-7B19-26B0674EE8FB}"/>
          </ac:spMkLst>
        </pc:spChg>
        <pc:spChg chg="add">
          <ac:chgData name="Hajela, Rajneesh" userId="f6292950-97fd-49ca-9891-0dcd5d1f2546" providerId="ADAL" clId="{F6FB79D9-89FE-4797-A05B-8757BA56E3E6}" dt="2025-01-27T11:11:37.528" v="6"/>
          <ac:spMkLst>
            <pc:docMk/>
            <pc:sldMk cId="3987967066" sldId="585"/>
            <ac:spMk id="19" creationId="{ACF03373-FA47-52A2-B3F8-A4440799C4DC}"/>
          </ac:spMkLst>
        </pc:spChg>
        <pc:spChg chg="add">
          <ac:chgData name="Hajela, Rajneesh" userId="f6292950-97fd-49ca-9891-0dcd5d1f2546" providerId="ADAL" clId="{F6FB79D9-89FE-4797-A05B-8757BA56E3E6}" dt="2025-01-27T11:11:37.528" v="6"/>
          <ac:spMkLst>
            <pc:docMk/>
            <pc:sldMk cId="3987967066" sldId="585"/>
            <ac:spMk id="20" creationId="{FC28AECF-C458-24BE-FC78-9C8912AC03F1}"/>
          </ac:spMkLst>
        </pc:spChg>
        <pc:spChg chg="add">
          <ac:chgData name="Hajela, Rajneesh" userId="f6292950-97fd-49ca-9891-0dcd5d1f2546" providerId="ADAL" clId="{F6FB79D9-89FE-4797-A05B-8757BA56E3E6}" dt="2025-01-27T11:11:37.528" v="6"/>
          <ac:spMkLst>
            <pc:docMk/>
            <pc:sldMk cId="3987967066" sldId="585"/>
            <ac:spMk id="21" creationId="{B198F717-08DE-46F1-70D0-9676161ADECB}"/>
          </ac:spMkLst>
        </pc:spChg>
        <pc:spChg chg="add">
          <ac:chgData name="Hajela, Rajneesh" userId="f6292950-97fd-49ca-9891-0dcd5d1f2546" providerId="ADAL" clId="{F6FB79D9-89FE-4797-A05B-8757BA56E3E6}" dt="2025-01-27T11:11:37.528" v="6"/>
          <ac:spMkLst>
            <pc:docMk/>
            <pc:sldMk cId="3987967066" sldId="585"/>
            <ac:spMk id="22" creationId="{D57AC2BC-88C1-7A8B-64BC-F1CAC3DD815E}"/>
          </ac:spMkLst>
        </pc:spChg>
        <pc:spChg chg="add">
          <ac:chgData name="Hajela, Rajneesh" userId="f6292950-97fd-49ca-9891-0dcd5d1f2546" providerId="ADAL" clId="{F6FB79D9-89FE-4797-A05B-8757BA56E3E6}" dt="2025-01-27T11:11:48.841" v="10"/>
          <ac:spMkLst>
            <pc:docMk/>
            <pc:sldMk cId="3987967066" sldId="585"/>
            <ac:spMk id="23" creationId="{A2B5DFA6-DC75-C551-FFF4-6C5E4502CF84}"/>
          </ac:spMkLst>
        </pc:spChg>
        <pc:spChg chg="add">
          <ac:chgData name="Hajela, Rajneesh" userId="f6292950-97fd-49ca-9891-0dcd5d1f2546" providerId="ADAL" clId="{F6FB79D9-89FE-4797-A05B-8757BA56E3E6}" dt="2025-01-27T11:11:48.841" v="10"/>
          <ac:spMkLst>
            <pc:docMk/>
            <pc:sldMk cId="3987967066" sldId="585"/>
            <ac:spMk id="24" creationId="{B6509F91-B5E6-843F-F8A5-DA1535692563}"/>
          </ac:spMkLst>
        </pc:spChg>
        <pc:spChg chg="add">
          <ac:chgData name="Hajela, Rajneesh" userId="f6292950-97fd-49ca-9891-0dcd5d1f2546" providerId="ADAL" clId="{F6FB79D9-89FE-4797-A05B-8757BA56E3E6}" dt="2025-01-27T11:11:48.841" v="10"/>
          <ac:spMkLst>
            <pc:docMk/>
            <pc:sldMk cId="3987967066" sldId="585"/>
            <ac:spMk id="25" creationId="{810A273A-18C2-2823-1991-2BACE473E032}"/>
          </ac:spMkLst>
        </pc:spChg>
        <pc:spChg chg="add">
          <ac:chgData name="Hajela, Rajneesh" userId="f6292950-97fd-49ca-9891-0dcd5d1f2546" providerId="ADAL" clId="{F6FB79D9-89FE-4797-A05B-8757BA56E3E6}" dt="2025-01-27T11:11:48.841" v="10"/>
          <ac:spMkLst>
            <pc:docMk/>
            <pc:sldMk cId="3987967066" sldId="585"/>
            <ac:spMk id="26" creationId="{D2008A2A-F021-EBB7-4961-5DC579FC0DA3}"/>
          </ac:spMkLst>
        </pc:spChg>
        <pc:spChg chg="add">
          <ac:chgData name="Hajela, Rajneesh" userId="f6292950-97fd-49ca-9891-0dcd5d1f2546" providerId="ADAL" clId="{F6FB79D9-89FE-4797-A05B-8757BA56E3E6}" dt="2025-01-27T11:11:48.841" v="10"/>
          <ac:spMkLst>
            <pc:docMk/>
            <pc:sldMk cId="3987967066" sldId="585"/>
            <ac:spMk id="27" creationId="{7BB01926-7F4C-5DCC-C3D7-1357692CB645}"/>
          </ac:spMkLst>
        </pc:spChg>
        <pc:spChg chg="add">
          <ac:chgData name="Hajela, Rajneesh" userId="f6292950-97fd-49ca-9891-0dcd5d1f2546" providerId="ADAL" clId="{F6FB79D9-89FE-4797-A05B-8757BA56E3E6}" dt="2025-01-27T11:11:48.841" v="10"/>
          <ac:spMkLst>
            <pc:docMk/>
            <pc:sldMk cId="3987967066" sldId="585"/>
            <ac:spMk id="28" creationId="{8EBFE39D-0F3D-6F3E-3D66-1797F914A702}"/>
          </ac:spMkLst>
        </pc:spChg>
        <pc:spChg chg="add">
          <ac:chgData name="Hajela, Rajneesh" userId="f6292950-97fd-49ca-9891-0dcd5d1f2546" providerId="ADAL" clId="{F6FB79D9-89FE-4797-A05B-8757BA56E3E6}" dt="2025-01-27T11:11:48.841" v="10"/>
          <ac:spMkLst>
            <pc:docMk/>
            <pc:sldMk cId="3987967066" sldId="585"/>
            <ac:spMk id="29" creationId="{81014F51-63F8-2968-7904-128C2CFBB4E1}"/>
          </ac:spMkLst>
        </pc:spChg>
        <pc:spChg chg="add">
          <ac:chgData name="Hajela, Rajneesh" userId="f6292950-97fd-49ca-9891-0dcd5d1f2546" providerId="ADAL" clId="{F6FB79D9-89FE-4797-A05B-8757BA56E3E6}" dt="2025-01-27T11:11:48.841" v="10"/>
          <ac:spMkLst>
            <pc:docMk/>
            <pc:sldMk cId="3987967066" sldId="585"/>
            <ac:spMk id="30" creationId="{40627EE4-79D8-4C57-DDE1-98F6FAAB6ACC}"/>
          </ac:spMkLst>
        </pc:spChg>
        <pc:spChg chg="add">
          <ac:chgData name="Hajela, Rajneesh" userId="f6292950-97fd-49ca-9891-0dcd5d1f2546" providerId="ADAL" clId="{F6FB79D9-89FE-4797-A05B-8757BA56E3E6}" dt="2025-01-27T11:11:48.841" v="10"/>
          <ac:spMkLst>
            <pc:docMk/>
            <pc:sldMk cId="3987967066" sldId="585"/>
            <ac:spMk id="31" creationId="{F4D5A1C2-8CD8-D86D-DB0C-A9F70D32781B}"/>
          </ac:spMkLst>
        </pc:spChg>
        <pc:spChg chg="add">
          <ac:chgData name="Hajela, Rajneesh" userId="f6292950-97fd-49ca-9891-0dcd5d1f2546" providerId="ADAL" clId="{F6FB79D9-89FE-4797-A05B-8757BA56E3E6}" dt="2025-01-27T11:11:48.841" v="10"/>
          <ac:spMkLst>
            <pc:docMk/>
            <pc:sldMk cId="3987967066" sldId="585"/>
            <ac:spMk id="32" creationId="{AE5904E7-5E50-888B-F009-D9FF14909C02}"/>
          </ac:spMkLst>
        </pc:spChg>
        <pc:spChg chg="add">
          <ac:chgData name="Hajela, Rajneesh" userId="f6292950-97fd-49ca-9891-0dcd5d1f2546" providerId="ADAL" clId="{F6FB79D9-89FE-4797-A05B-8757BA56E3E6}" dt="2025-01-27T11:11:48.841" v="10"/>
          <ac:spMkLst>
            <pc:docMk/>
            <pc:sldMk cId="3987967066" sldId="585"/>
            <ac:spMk id="33" creationId="{9056EF7B-8BA9-E40E-E5FB-DC9D7B05F799}"/>
          </ac:spMkLst>
        </pc:spChg>
        <pc:spChg chg="add">
          <ac:chgData name="Hajela, Rajneesh" userId="f6292950-97fd-49ca-9891-0dcd5d1f2546" providerId="ADAL" clId="{F6FB79D9-89FE-4797-A05B-8757BA56E3E6}" dt="2025-01-27T11:11:48.841" v="10"/>
          <ac:spMkLst>
            <pc:docMk/>
            <pc:sldMk cId="3987967066" sldId="585"/>
            <ac:spMk id="34" creationId="{43727EFC-08AA-E6CE-DA2A-032D58EEC692}"/>
          </ac:spMkLst>
        </pc:spChg>
        <pc:spChg chg="add">
          <ac:chgData name="Hajela, Rajneesh" userId="f6292950-97fd-49ca-9891-0dcd5d1f2546" providerId="ADAL" clId="{F6FB79D9-89FE-4797-A05B-8757BA56E3E6}" dt="2025-01-27T11:11:48.841" v="10"/>
          <ac:spMkLst>
            <pc:docMk/>
            <pc:sldMk cId="3987967066" sldId="585"/>
            <ac:spMk id="35" creationId="{C6306E82-E994-F2EA-A51F-C6C83AE27ED9}"/>
          </ac:spMkLst>
        </pc:spChg>
        <pc:spChg chg="add">
          <ac:chgData name="Hajela, Rajneesh" userId="f6292950-97fd-49ca-9891-0dcd5d1f2546" providerId="ADAL" clId="{F6FB79D9-89FE-4797-A05B-8757BA56E3E6}" dt="2025-01-27T11:11:48.841" v="10"/>
          <ac:spMkLst>
            <pc:docMk/>
            <pc:sldMk cId="3987967066" sldId="585"/>
            <ac:spMk id="36" creationId="{1DBA0560-0481-1421-CAAA-381893B25E55}"/>
          </ac:spMkLst>
        </pc:spChg>
        <pc:spChg chg="add">
          <ac:chgData name="Hajela, Rajneesh" userId="f6292950-97fd-49ca-9891-0dcd5d1f2546" providerId="ADAL" clId="{F6FB79D9-89FE-4797-A05B-8757BA56E3E6}" dt="2025-01-27T11:11:48.841" v="10"/>
          <ac:spMkLst>
            <pc:docMk/>
            <pc:sldMk cId="3987967066" sldId="585"/>
            <ac:spMk id="37" creationId="{0B6A9AA5-BA67-5B87-7389-EF06AF712C10}"/>
          </ac:spMkLst>
        </pc:spChg>
        <pc:spChg chg="add">
          <ac:chgData name="Hajela, Rajneesh" userId="f6292950-97fd-49ca-9891-0dcd5d1f2546" providerId="ADAL" clId="{F6FB79D9-89FE-4797-A05B-8757BA56E3E6}" dt="2025-01-27T11:11:48.841" v="10"/>
          <ac:spMkLst>
            <pc:docMk/>
            <pc:sldMk cId="3987967066" sldId="585"/>
            <ac:spMk id="38" creationId="{3A563DB7-D3D7-8C3F-30B6-9F4B45B0AC91}"/>
          </ac:spMkLst>
        </pc:spChg>
        <pc:spChg chg="add del">
          <ac:chgData name="Hajela, Rajneesh" userId="f6292950-97fd-49ca-9891-0dcd5d1f2546" providerId="ADAL" clId="{F6FB79D9-89FE-4797-A05B-8757BA56E3E6}" dt="2025-01-27T11:11:58.621" v="12" actId="478"/>
          <ac:spMkLst>
            <pc:docMk/>
            <pc:sldMk cId="3987967066" sldId="585"/>
            <ac:spMk id="39" creationId="{879D8FE0-4F88-EF22-064C-BECC39669BC5}"/>
          </ac:spMkLst>
        </pc:spChg>
        <pc:spChg chg="add">
          <ac:chgData name="Hajela, Rajneesh" userId="f6292950-97fd-49ca-9891-0dcd5d1f2546" providerId="ADAL" clId="{F6FB79D9-89FE-4797-A05B-8757BA56E3E6}" dt="2025-01-27T11:11:48.841" v="10"/>
          <ac:spMkLst>
            <pc:docMk/>
            <pc:sldMk cId="3987967066" sldId="585"/>
            <ac:spMk id="40" creationId="{67CB4AC3-362F-90CB-134B-D90B3EB5DC8D}"/>
          </ac:spMkLst>
        </pc:spChg>
        <pc:spChg chg="add">
          <ac:chgData name="Hajela, Rajneesh" userId="f6292950-97fd-49ca-9891-0dcd5d1f2546" providerId="ADAL" clId="{F6FB79D9-89FE-4797-A05B-8757BA56E3E6}" dt="2025-01-27T11:11:48.841" v="10"/>
          <ac:spMkLst>
            <pc:docMk/>
            <pc:sldMk cId="3987967066" sldId="585"/>
            <ac:spMk id="41" creationId="{DF244516-F18F-2ECE-4A83-C4BEEF46CE8F}"/>
          </ac:spMkLst>
        </pc:spChg>
      </pc:sldChg>
      <pc:sldChg chg="addSp delSp modSp new mod">
        <pc:chgData name="Hajela, Rajneesh" userId="f6292950-97fd-49ca-9891-0dcd5d1f2546" providerId="ADAL" clId="{F6FB79D9-89FE-4797-A05B-8757BA56E3E6}" dt="2025-01-27T12:02:10.620" v="104" actId="1076"/>
        <pc:sldMkLst>
          <pc:docMk/>
          <pc:sldMk cId="3758908868" sldId="586"/>
        </pc:sldMkLst>
        <pc:spChg chg="del">
          <ac:chgData name="Hajela, Rajneesh" userId="f6292950-97fd-49ca-9891-0dcd5d1f2546" providerId="ADAL" clId="{F6FB79D9-89FE-4797-A05B-8757BA56E3E6}" dt="2025-01-27T11:53:03.258" v="71" actId="478"/>
          <ac:spMkLst>
            <pc:docMk/>
            <pc:sldMk cId="3758908868" sldId="586"/>
            <ac:spMk id="2" creationId="{EB783DB6-AAB8-1D80-FBD5-816EA8DC1E0F}"/>
          </ac:spMkLst>
        </pc:spChg>
        <pc:spChg chg="mod">
          <ac:chgData name="Hajela, Rajneesh" userId="f6292950-97fd-49ca-9891-0dcd5d1f2546" providerId="ADAL" clId="{F6FB79D9-89FE-4797-A05B-8757BA56E3E6}" dt="2025-01-27T12:00:20.132" v="96" actId="207"/>
          <ac:spMkLst>
            <pc:docMk/>
            <pc:sldMk cId="3758908868" sldId="586"/>
            <ac:spMk id="3" creationId="{E9C4A7FF-978B-6294-03AB-7379AA0582B0}"/>
          </ac:spMkLst>
        </pc:spChg>
        <pc:picChg chg="add mod">
          <ac:chgData name="Hajela, Rajneesh" userId="f6292950-97fd-49ca-9891-0dcd5d1f2546" providerId="ADAL" clId="{F6FB79D9-89FE-4797-A05B-8757BA56E3E6}" dt="2025-01-27T12:02:10.620" v="104" actId="1076"/>
          <ac:picMkLst>
            <pc:docMk/>
            <pc:sldMk cId="3758908868" sldId="586"/>
            <ac:picMk id="4" creationId="{226E9B70-F46C-EE43-0AC9-69656E7430A2}"/>
          </ac:picMkLst>
        </pc:picChg>
        <pc:picChg chg="add mod">
          <ac:chgData name="Hajela, Rajneesh" userId="f6292950-97fd-49ca-9891-0dcd5d1f2546" providerId="ADAL" clId="{F6FB79D9-89FE-4797-A05B-8757BA56E3E6}" dt="2025-01-27T12:01:15.625" v="103" actId="14100"/>
          <ac:picMkLst>
            <pc:docMk/>
            <pc:sldMk cId="3758908868" sldId="586"/>
            <ac:picMk id="2050" creationId="{F8FC2471-7D8D-0A77-BE72-3FE513465C7E}"/>
          </ac:picMkLst>
        </pc:picChg>
      </pc:sldChg>
      <pc:sldChg chg="delSp modSp new mod">
        <pc:chgData name="Hajela, Rajneesh" userId="f6292950-97fd-49ca-9891-0dcd5d1f2546" providerId="ADAL" clId="{F6FB79D9-89FE-4797-A05B-8757BA56E3E6}" dt="2025-01-27T12:03:16.423" v="117" actId="113"/>
        <pc:sldMkLst>
          <pc:docMk/>
          <pc:sldMk cId="1103476563" sldId="587"/>
        </pc:sldMkLst>
        <pc:spChg chg="mod">
          <ac:chgData name="Hajela, Rajneesh" userId="f6292950-97fd-49ca-9891-0dcd5d1f2546" providerId="ADAL" clId="{F6FB79D9-89FE-4797-A05B-8757BA56E3E6}" dt="2025-01-27T12:03:16.423" v="117" actId="113"/>
          <ac:spMkLst>
            <pc:docMk/>
            <pc:sldMk cId="1103476563" sldId="587"/>
            <ac:spMk id="2" creationId="{8E4B643F-02D4-817B-337C-6E6A9F2FFADA}"/>
          </ac:spMkLst>
        </pc:spChg>
        <pc:spChg chg="del">
          <ac:chgData name="Hajela, Rajneesh" userId="f6292950-97fd-49ca-9891-0dcd5d1f2546" providerId="ADAL" clId="{F6FB79D9-89FE-4797-A05B-8757BA56E3E6}" dt="2025-01-27T12:02:24.756" v="106" actId="478"/>
          <ac:spMkLst>
            <pc:docMk/>
            <pc:sldMk cId="1103476563" sldId="587"/>
            <ac:spMk id="3" creationId="{B6D230E4-E3AD-65EF-A531-FF90D86BD1ED}"/>
          </ac:spMkLst>
        </pc:spChg>
      </pc:sldChg>
      <pc:sldChg chg="addSp delSp modSp new mod">
        <pc:chgData name="Hajela, Rajneesh" userId="f6292950-97fd-49ca-9891-0dcd5d1f2546" providerId="ADAL" clId="{F6FB79D9-89FE-4797-A05B-8757BA56E3E6}" dt="2025-01-27T12:32:34.992" v="229" actId="113"/>
        <pc:sldMkLst>
          <pc:docMk/>
          <pc:sldMk cId="1677207681" sldId="588"/>
        </pc:sldMkLst>
        <pc:spChg chg="del">
          <ac:chgData name="Hajela, Rajneesh" userId="f6292950-97fd-49ca-9891-0dcd5d1f2546" providerId="ADAL" clId="{F6FB79D9-89FE-4797-A05B-8757BA56E3E6}" dt="2025-01-27T12:19:51.771" v="120" actId="478"/>
          <ac:spMkLst>
            <pc:docMk/>
            <pc:sldMk cId="1677207681" sldId="588"/>
            <ac:spMk id="2" creationId="{85F0E1C7-79E1-6D71-247E-498034E8F6AA}"/>
          </ac:spMkLst>
        </pc:spChg>
        <pc:spChg chg="mod">
          <ac:chgData name="Hajela, Rajneesh" userId="f6292950-97fd-49ca-9891-0dcd5d1f2546" providerId="ADAL" clId="{F6FB79D9-89FE-4797-A05B-8757BA56E3E6}" dt="2025-01-27T12:20:21.786" v="133" actId="113"/>
          <ac:spMkLst>
            <pc:docMk/>
            <pc:sldMk cId="1677207681" sldId="588"/>
            <ac:spMk id="3" creationId="{3107058A-9658-B7E9-1EE0-5B3B5FBA9A94}"/>
          </ac:spMkLst>
        </pc:spChg>
        <pc:spChg chg="add mod">
          <ac:chgData name="Hajela, Rajneesh" userId="f6292950-97fd-49ca-9891-0dcd5d1f2546" providerId="ADAL" clId="{F6FB79D9-89FE-4797-A05B-8757BA56E3E6}" dt="2025-01-27T12:32:34.992" v="229" actId="113"/>
          <ac:spMkLst>
            <pc:docMk/>
            <pc:sldMk cId="1677207681" sldId="588"/>
            <ac:spMk id="5" creationId="{B475D5D3-5773-3531-AF5C-65CA23A80934}"/>
          </ac:spMkLst>
        </pc:spChg>
        <pc:spChg chg="add mod">
          <ac:chgData name="Hajela, Rajneesh" userId="f6292950-97fd-49ca-9891-0dcd5d1f2546" providerId="ADAL" clId="{F6FB79D9-89FE-4797-A05B-8757BA56E3E6}" dt="2025-01-27T12:30:35.956" v="205"/>
          <ac:spMkLst>
            <pc:docMk/>
            <pc:sldMk cId="1677207681" sldId="588"/>
            <ac:spMk id="7" creationId="{A1868EC9-D2AC-5AD6-47D3-2EB1C559FDE3}"/>
          </ac:spMkLst>
        </pc:spChg>
        <pc:spChg chg="add mod">
          <ac:chgData name="Hajela, Rajneesh" userId="f6292950-97fd-49ca-9891-0dcd5d1f2546" providerId="ADAL" clId="{F6FB79D9-89FE-4797-A05B-8757BA56E3E6}" dt="2025-01-27T12:31:27.700" v="215"/>
          <ac:spMkLst>
            <pc:docMk/>
            <pc:sldMk cId="1677207681" sldId="588"/>
            <ac:spMk id="9" creationId="{FC4DBDBF-494A-CD31-4563-5CC6F959845A}"/>
          </ac:spMkLst>
        </pc:spChg>
      </pc:sldChg>
      <pc:sldChg chg="addSp delSp modSp new mod">
        <pc:chgData name="Hajela, Rajneesh" userId="f6292950-97fd-49ca-9891-0dcd5d1f2546" providerId="ADAL" clId="{F6FB79D9-89FE-4797-A05B-8757BA56E3E6}" dt="2025-01-27T13:35:14.834" v="261" actId="1076"/>
        <pc:sldMkLst>
          <pc:docMk/>
          <pc:sldMk cId="2650874593" sldId="589"/>
        </pc:sldMkLst>
        <pc:spChg chg="mod">
          <ac:chgData name="Hajela, Rajneesh" userId="f6292950-97fd-49ca-9891-0dcd5d1f2546" providerId="ADAL" clId="{F6FB79D9-89FE-4797-A05B-8757BA56E3E6}" dt="2025-01-27T13:34:36.926" v="255" actId="1076"/>
          <ac:spMkLst>
            <pc:docMk/>
            <pc:sldMk cId="2650874593" sldId="589"/>
            <ac:spMk id="2" creationId="{0256A949-22AD-566C-696B-844DED8078E3}"/>
          </ac:spMkLst>
        </pc:spChg>
        <pc:spChg chg="del">
          <ac:chgData name="Hajela, Rajneesh" userId="f6292950-97fd-49ca-9891-0dcd5d1f2546" providerId="ADAL" clId="{F6FB79D9-89FE-4797-A05B-8757BA56E3E6}" dt="2025-01-27T12:33:15.412" v="231" actId="478"/>
          <ac:spMkLst>
            <pc:docMk/>
            <pc:sldMk cId="2650874593" sldId="589"/>
            <ac:spMk id="3" creationId="{FB1F7097-BE5E-069A-3574-55D14FDBDF48}"/>
          </ac:spMkLst>
        </pc:spChg>
        <pc:spChg chg="add del mod">
          <ac:chgData name="Hajela, Rajneesh" userId="f6292950-97fd-49ca-9891-0dcd5d1f2546" providerId="ADAL" clId="{F6FB79D9-89FE-4797-A05B-8757BA56E3E6}" dt="2025-01-27T12:44:20.821" v="243" actId="478"/>
          <ac:spMkLst>
            <pc:docMk/>
            <pc:sldMk cId="2650874593" sldId="589"/>
            <ac:spMk id="4" creationId="{4C170C51-98E8-6E17-A742-8BC49C36F2FC}"/>
          </ac:spMkLst>
        </pc:spChg>
        <pc:picChg chg="add mod">
          <ac:chgData name="Hajela, Rajneesh" userId="f6292950-97fd-49ca-9891-0dcd5d1f2546" providerId="ADAL" clId="{F6FB79D9-89FE-4797-A05B-8757BA56E3E6}" dt="2025-01-27T13:35:12.271" v="260" actId="1076"/>
          <ac:picMkLst>
            <pc:docMk/>
            <pc:sldMk cId="2650874593" sldId="589"/>
            <ac:picMk id="5" creationId="{3DBEC4C4-74E4-E0A4-1FFF-947467E78198}"/>
          </ac:picMkLst>
        </pc:picChg>
        <pc:picChg chg="add del mod">
          <ac:chgData name="Hajela, Rajneesh" userId="f6292950-97fd-49ca-9891-0dcd5d1f2546" providerId="ADAL" clId="{F6FB79D9-89FE-4797-A05B-8757BA56E3E6}" dt="2025-01-27T12:44:20.821" v="243" actId="478"/>
          <ac:picMkLst>
            <pc:docMk/>
            <pc:sldMk cId="2650874593" sldId="589"/>
            <ac:picMk id="3074" creationId="{C651FF5C-992F-59D2-7CA1-6F27103590CC}"/>
          </ac:picMkLst>
        </pc:picChg>
        <pc:picChg chg="add mod">
          <ac:chgData name="Hajela, Rajneesh" userId="f6292950-97fd-49ca-9891-0dcd5d1f2546" providerId="ADAL" clId="{F6FB79D9-89FE-4797-A05B-8757BA56E3E6}" dt="2025-01-27T13:35:14.834" v="261" actId="1076"/>
          <ac:picMkLst>
            <pc:docMk/>
            <pc:sldMk cId="2650874593" sldId="589"/>
            <ac:picMk id="3076" creationId="{168A02E0-2F77-08B0-7A8B-875497EC7BC4}"/>
          </ac:picMkLst>
        </pc:picChg>
      </pc:sldChg>
      <pc:sldChg chg="addSp delSp modSp new mod">
        <pc:chgData name="Hajela, Rajneesh" userId="f6292950-97fd-49ca-9891-0dcd5d1f2546" providerId="ADAL" clId="{F6FB79D9-89FE-4797-A05B-8757BA56E3E6}" dt="2025-01-27T13:58:14.152" v="324" actId="14100"/>
        <pc:sldMkLst>
          <pc:docMk/>
          <pc:sldMk cId="3524611285" sldId="590"/>
        </pc:sldMkLst>
        <pc:spChg chg="mod">
          <ac:chgData name="Hajela, Rajneesh" userId="f6292950-97fd-49ca-9891-0dcd5d1f2546" providerId="ADAL" clId="{F6FB79D9-89FE-4797-A05B-8757BA56E3E6}" dt="2025-01-27T13:57:25.274" v="305" actId="14100"/>
          <ac:spMkLst>
            <pc:docMk/>
            <pc:sldMk cId="3524611285" sldId="590"/>
            <ac:spMk id="2" creationId="{BA88C63B-04A1-1F63-DE6C-7ECCFB603C5C}"/>
          </ac:spMkLst>
        </pc:spChg>
        <pc:spChg chg="del mod">
          <ac:chgData name="Hajela, Rajneesh" userId="f6292950-97fd-49ca-9891-0dcd5d1f2546" providerId="ADAL" clId="{F6FB79D9-89FE-4797-A05B-8757BA56E3E6}" dt="2025-01-27T13:36:02.933" v="266" actId="478"/>
          <ac:spMkLst>
            <pc:docMk/>
            <pc:sldMk cId="3524611285" sldId="590"/>
            <ac:spMk id="3" creationId="{9D6D2396-7520-1ADC-91D3-E6CFB2312739}"/>
          </ac:spMkLst>
        </pc:spChg>
        <pc:spChg chg="add del mod">
          <ac:chgData name="Hajela, Rajneesh" userId="f6292950-97fd-49ca-9891-0dcd5d1f2546" providerId="ADAL" clId="{F6FB79D9-89FE-4797-A05B-8757BA56E3E6}" dt="2025-01-27T13:57:03.105" v="300" actId="21"/>
          <ac:spMkLst>
            <pc:docMk/>
            <pc:sldMk cId="3524611285" sldId="590"/>
            <ac:spMk id="5" creationId="{38C55BC3-58F2-A6FB-F96C-1A03FDFD4AAE}"/>
          </ac:spMkLst>
        </pc:spChg>
        <pc:spChg chg="add mod">
          <ac:chgData name="Hajela, Rajneesh" userId="f6292950-97fd-49ca-9891-0dcd5d1f2546" providerId="ADAL" clId="{F6FB79D9-89FE-4797-A05B-8757BA56E3E6}" dt="2025-01-27T13:58:14.152" v="324" actId="14100"/>
          <ac:spMkLst>
            <pc:docMk/>
            <pc:sldMk cId="3524611285" sldId="590"/>
            <ac:spMk id="6" creationId="{38C55BC3-58F2-A6FB-F96C-1A03FDFD4AAE}"/>
          </ac:spMkLst>
        </pc:spChg>
      </pc:sldChg>
      <pc:sldChg chg="addSp delSp modSp new mod">
        <pc:chgData name="Hajela, Rajneesh" userId="f6292950-97fd-49ca-9891-0dcd5d1f2546" providerId="ADAL" clId="{F6FB79D9-89FE-4797-A05B-8757BA56E3E6}" dt="2025-01-27T14:05:41.958" v="341" actId="14100"/>
        <pc:sldMkLst>
          <pc:docMk/>
          <pc:sldMk cId="727309502" sldId="591"/>
        </pc:sldMkLst>
        <pc:spChg chg="mod">
          <ac:chgData name="Hajela, Rajneesh" userId="f6292950-97fd-49ca-9891-0dcd5d1f2546" providerId="ADAL" clId="{F6FB79D9-89FE-4797-A05B-8757BA56E3E6}" dt="2025-01-27T13:59:15.636" v="338" actId="20577"/>
          <ac:spMkLst>
            <pc:docMk/>
            <pc:sldMk cId="727309502" sldId="591"/>
            <ac:spMk id="2" creationId="{653DA2AD-A44A-60B7-B0AF-06A651D1F557}"/>
          </ac:spMkLst>
        </pc:spChg>
        <pc:spChg chg="del">
          <ac:chgData name="Hajela, Rajneesh" userId="f6292950-97fd-49ca-9891-0dcd5d1f2546" providerId="ADAL" clId="{F6FB79D9-89FE-4797-A05B-8757BA56E3E6}" dt="2025-01-27T13:58:52.582" v="330" actId="478"/>
          <ac:spMkLst>
            <pc:docMk/>
            <pc:sldMk cId="727309502" sldId="591"/>
            <ac:spMk id="3" creationId="{326F8B3F-64F5-E05C-A459-40F6228B8B67}"/>
          </ac:spMkLst>
        </pc:spChg>
        <pc:spChg chg="add mod">
          <ac:chgData name="Hajela, Rajneesh" userId="f6292950-97fd-49ca-9891-0dcd5d1f2546" providerId="ADAL" clId="{F6FB79D9-89FE-4797-A05B-8757BA56E3E6}" dt="2025-01-27T14:05:41.958" v="341" actId="14100"/>
          <ac:spMkLst>
            <pc:docMk/>
            <pc:sldMk cId="727309502" sldId="591"/>
            <ac:spMk id="5" creationId="{7EB1F8C9-264D-C44C-F18E-61F87FB71FC6}"/>
          </ac:spMkLst>
        </pc:spChg>
      </pc:sldChg>
      <pc:sldChg chg="addSp delSp modSp new mod">
        <pc:chgData name="Hajela, Rajneesh" userId="f6292950-97fd-49ca-9891-0dcd5d1f2546" providerId="ADAL" clId="{F6FB79D9-89FE-4797-A05B-8757BA56E3E6}" dt="2025-01-27T14:21:59.826" v="441" actId="20577"/>
        <pc:sldMkLst>
          <pc:docMk/>
          <pc:sldMk cId="3300520312" sldId="592"/>
        </pc:sldMkLst>
        <pc:spChg chg="mod">
          <ac:chgData name="Hajela, Rajneesh" userId="f6292950-97fd-49ca-9891-0dcd5d1f2546" providerId="ADAL" clId="{F6FB79D9-89FE-4797-A05B-8757BA56E3E6}" dt="2025-01-27T14:13:53.458" v="435" actId="27636"/>
          <ac:spMkLst>
            <pc:docMk/>
            <pc:sldMk cId="3300520312" sldId="592"/>
            <ac:spMk id="2" creationId="{4A5C99D6-D7E5-D051-A40E-F1FB02680449}"/>
          </ac:spMkLst>
        </pc:spChg>
        <pc:spChg chg="mod">
          <ac:chgData name="Hajela, Rajneesh" userId="f6292950-97fd-49ca-9891-0dcd5d1f2546" providerId="ADAL" clId="{F6FB79D9-89FE-4797-A05B-8757BA56E3E6}" dt="2025-01-27T14:21:59.826" v="441" actId="20577"/>
          <ac:spMkLst>
            <pc:docMk/>
            <pc:sldMk cId="3300520312" sldId="592"/>
            <ac:spMk id="3" creationId="{80B747AB-477E-95A3-A879-CE719DBD783A}"/>
          </ac:spMkLst>
        </pc:spChg>
        <pc:spChg chg="add mod">
          <ac:chgData name="Hajela, Rajneesh" userId="f6292950-97fd-49ca-9891-0dcd5d1f2546" providerId="ADAL" clId="{F6FB79D9-89FE-4797-A05B-8757BA56E3E6}" dt="2025-01-27T14:13:50.705" v="433" actId="1076"/>
          <ac:spMkLst>
            <pc:docMk/>
            <pc:sldMk cId="3300520312" sldId="592"/>
            <ac:spMk id="5" creationId="{7165CCD6-D30A-86FD-C321-9B11A4654BF5}"/>
          </ac:spMkLst>
        </pc:spChg>
        <pc:spChg chg="add del mod">
          <ac:chgData name="Hajela, Rajneesh" userId="f6292950-97fd-49ca-9891-0dcd5d1f2546" providerId="ADAL" clId="{F6FB79D9-89FE-4797-A05B-8757BA56E3E6}" dt="2025-01-27T14:10:04.759" v="356" actId="478"/>
          <ac:spMkLst>
            <pc:docMk/>
            <pc:sldMk cId="3300520312" sldId="592"/>
            <ac:spMk id="7" creationId="{2E19E322-162F-8CFB-E22F-2ED681C323DF}"/>
          </ac:spMkLst>
        </pc:spChg>
        <pc:spChg chg="add mod">
          <ac:chgData name="Hajela, Rajneesh" userId="f6292950-97fd-49ca-9891-0dcd5d1f2546" providerId="ADAL" clId="{F6FB79D9-89FE-4797-A05B-8757BA56E3E6}" dt="2025-01-27T14:12:46.525" v="419" actId="12"/>
          <ac:spMkLst>
            <pc:docMk/>
            <pc:sldMk cId="3300520312" sldId="592"/>
            <ac:spMk id="9" creationId="{BE8B941A-CA2E-E325-7809-F56C31967F76}"/>
          </ac:spMkLst>
        </pc:spChg>
      </pc:sldChg>
      <pc:sldChg chg="addSp delSp modSp new mod">
        <pc:chgData name="Hajela, Rajneesh" userId="f6292950-97fd-49ca-9891-0dcd5d1f2546" providerId="ADAL" clId="{F6FB79D9-89FE-4797-A05B-8757BA56E3E6}" dt="2025-01-27T14:26:01.286" v="452" actId="1076"/>
        <pc:sldMkLst>
          <pc:docMk/>
          <pc:sldMk cId="3365698209" sldId="593"/>
        </pc:sldMkLst>
        <pc:spChg chg="mod">
          <ac:chgData name="Hajela, Rajneesh" userId="f6292950-97fd-49ca-9891-0dcd5d1f2546" providerId="ADAL" clId="{F6FB79D9-89FE-4797-A05B-8757BA56E3E6}" dt="2025-01-27T14:24:37.202" v="446" actId="27636"/>
          <ac:spMkLst>
            <pc:docMk/>
            <pc:sldMk cId="3365698209" sldId="593"/>
            <ac:spMk id="2" creationId="{E96A8027-8C7C-CA7F-F474-F99DA6A1D2EA}"/>
          </ac:spMkLst>
        </pc:spChg>
        <pc:spChg chg="del">
          <ac:chgData name="Hajela, Rajneesh" userId="f6292950-97fd-49ca-9891-0dcd5d1f2546" providerId="ADAL" clId="{F6FB79D9-89FE-4797-A05B-8757BA56E3E6}" dt="2025-01-27T14:24:31.617" v="443" actId="478"/>
          <ac:spMkLst>
            <pc:docMk/>
            <pc:sldMk cId="3365698209" sldId="593"/>
            <ac:spMk id="3" creationId="{8145A974-374F-15A6-D357-80702B8BA91B}"/>
          </ac:spMkLst>
        </pc:spChg>
        <pc:spChg chg="add mod">
          <ac:chgData name="Hajela, Rajneesh" userId="f6292950-97fd-49ca-9891-0dcd5d1f2546" providerId="ADAL" clId="{F6FB79D9-89FE-4797-A05B-8757BA56E3E6}" dt="2025-01-27T14:26:01.286" v="452" actId="1076"/>
          <ac:spMkLst>
            <pc:docMk/>
            <pc:sldMk cId="3365698209" sldId="593"/>
            <ac:spMk id="5" creationId="{87B50144-90AC-E6B9-4045-D3F904EDFF7C}"/>
          </ac:spMkLst>
        </pc:spChg>
      </pc:sldChg>
      <pc:sldChg chg="addSp delSp modSp new mod">
        <pc:chgData name="Hajela, Rajneesh" userId="f6292950-97fd-49ca-9891-0dcd5d1f2546" providerId="ADAL" clId="{F6FB79D9-89FE-4797-A05B-8757BA56E3E6}" dt="2025-01-27T14:32:18.348" v="466" actId="14100"/>
        <pc:sldMkLst>
          <pc:docMk/>
          <pc:sldMk cId="4264050168" sldId="594"/>
        </pc:sldMkLst>
        <pc:spChg chg="mod">
          <ac:chgData name="Hajela, Rajneesh" userId="f6292950-97fd-49ca-9891-0dcd5d1f2546" providerId="ADAL" clId="{F6FB79D9-89FE-4797-A05B-8757BA56E3E6}" dt="2025-01-27T14:30:49.279" v="458" actId="27636"/>
          <ac:spMkLst>
            <pc:docMk/>
            <pc:sldMk cId="4264050168" sldId="594"/>
            <ac:spMk id="2" creationId="{16D8A65B-EB9B-B638-0CB1-B7A3BCD7A39B}"/>
          </ac:spMkLst>
        </pc:spChg>
        <pc:spChg chg="del">
          <ac:chgData name="Hajela, Rajneesh" userId="f6292950-97fd-49ca-9891-0dcd5d1f2546" providerId="ADAL" clId="{F6FB79D9-89FE-4797-A05B-8757BA56E3E6}" dt="2025-01-27T14:30:39.246" v="454" actId="478"/>
          <ac:spMkLst>
            <pc:docMk/>
            <pc:sldMk cId="4264050168" sldId="594"/>
            <ac:spMk id="3" creationId="{A0643663-8230-1C17-3259-3619DB1DF790}"/>
          </ac:spMkLst>
        </pc:spChg>
        <pc:spChg chg="add mod">
          <ac:chgData name="Hajela, Rajneesh" userId="f6292950-97fd-49ca-9891-0dcd5d1f2546" providerId="ADAL" clId="{F6FB79D9-89FE-4797-A05B-8757BA56E3E6}" dt="2025-01-27T14:32:18.348" v="466" actId="14100"/>
          <ac:spMkLst>
            <pc:docMk/>
            <pc:sldMk cId="4264050168" sldId="594"/>
            <ac:spMk id="5" creationId="{17BB6DC6-0094-D8C2-12B2-69E77F2B128F}"/>
          </ac:spMkLst>
        </pc:spChg>
      </pc:sldChg>
      <pc:sldChg chg="addSp delSp modSp new mod">
        <pc:chgData name="Hajela, Rajneesh" userId="f6292950-97fd-49ca-9891-0dcd5d1f2546" providerId="ADAL" clId="{F6FB79D9-89FE-4797-A05B-8757BA56E3E6}" dt="2025-01-27T14:35:28.905" v="477" actId="14100"/>
        <pc:sldMkLst>
          <pc:docMk/>
          <pc:sldMk cId="3970799754" sldId="595"/>
        </pc:sldMkLst>
        <pc:spChg chg="mod">
          <ac:chgData name="Hajela, Rajneesh" userId="f6292950-97fd-49ca-9891-0dcd5d1f2546" providerId="ADAL" clId="{F6FB79D9-89FE-4797-A05B-8757BA56E3E6}" dt="2025-01-27T14:33:03.224" v="472" actId="27636"/>
          <ac:spMkLst>
            <pc:docMk/>
            <pc:sldMk cId="3970799754" sldId="595"/>
            <ac:spMk id="2" creationId="{7E8DBD0C-A1C9-488F-6EAE-895E7D1B526F}"/>
          </ac:spMkLst>
        </pc:spChg>
        <pc:spChg chg="del">
          <ac:chgData name="Hajela, Rajneesh" userId="f6292950-97fd-49ca-9891-0dcd5d1f2546" providerId="ADAL" clId="{F6FB79D9-89FE-4797-A05B-8757BA56E3E6}" dt="2025-01-27T14:32:54.695" v="469" actId="478"/>
          <ac:spMkLst>
            <pc:docMk/>
            <pc:sldMk cId="3970799754" sldId="595"/>
            <ac:spMk id="3" creationId="{89968E15-8DE3-E2C5-D42B-C789281A6F2F}"/>
          </ac:spMkLst>
        </pc:spChg>
        <pc:spChg chg="add mod">
          <ac:chgData name="Hajela, Rajneesh" userId="f6292950-97fd-49ca-9891-0dcd5d1f2546" providerId="ADAL" clId="{F6FB79D9-89FE-4797-A05B-8757BA56E3E6}" dt="2025-01-27T14:35:28.905" v="477" actId="14100"/>
          <ac:spMkLst>
            <pc:docMk/>
            <pc:sldMk cId="3970799754" sldId="595"/>
            <ac:spMk id="5" creationId="{4008797C-C15B-2CF1-9CBC-C517D55E701B}"/>
          </ac:spMkLst>
        </pc:spChg>
      </pc:sldChg>
    </pc:docChg>
  </pc:docChgLst>
  <pc:docChgLst>
    <pc:chgData name="Hajela, Rajneesh" userId="f6292950-97fd-49ca-9891-0dcd5d1f2546" providerId="ADAL" clId="{EAF2F1C9-6262-4E23-A2A5-BA52CB282A9A}"/>
    <pc:docChg chg="addSld modSld">
      <pc:chgData name="Hajela, Rajneesh" userId="f6292950-97fd-49ca-9891-0dcd5d1f2546" providerId="ADAL" clId="{EAF2F1C9-6262-4E23-A2A5-BA52CB282A9A}" dt="2024-08-12T07:31:03.124" v="0"/>
      <pc:docMkLst>
        <pc:docMk/>
      </pc:docMkLst>
      <pc:sldChg chg="add">
        <pc:chgData name="Hajela, Rajneesh" userId="f6292950-97fd-49ca-9891-0dcd5d1f2546" providerId="ADAL" clId="{EAF2F1C9-6262-4E23-A2A5-BA52CB282A9A}" dt="2024-08-12T07:31:03.124" v="0"/>
        <pc:sldMkLst>
          <pc:docMk/>
          <pc:sldMk cId="1113393455" sldId="258"/>
        </pc:sldMkLst>
      </pc:sldChg>
      <pc:sldChg chg="add">
        <pc:chgData name="Hajela, Rajneesh" userId="f6292950-97fd-49ca-9891-0dcd5d1f2546" providerId="ADAL" clId="{EAF2F1C9-6262-4E23-A2A5-BA52CB282A9A}" dt="2024-08-12T07:31:03.124" v="0"/>
        <pc:sldMkLst>
          <pc:docMk/>
          <pc:sldMk cId="0" sldId="376"/>
        </pc:sldMkLst>
      </pc:sldChg>
      <pc:sldChg chg="add">
        <pc:chgData name="Hajela, Rajneesh" userId="f6292950-97fd-49ca-9891-0dcd5d1f2546" providerId="ADAL" clId="{EAF2F1C9-6262-4E23-A2A5-BA52CB282A9A}" dt="2024-08-12T07:31:03.124" v="0"/>
        <pc:sldMkLst>
          <pc:docMk/>
          <pc:sldMk cId="0" sldId="378"/>
        </pc:sldMkLst>
      </pc:sldChg>
      <pc:sldChg chg="add">
        <pc:chgData name="Hajela, Rajneesh" userId="f6292950-97fd-49ca-9891-0dcd5d1f2546" providerId="ADAL" clId="{EAF2F1C9-6262-4E23-A2A5-BA52CB282A9A}" dt="2024-08-12T07:31:03.124" v="0"/>
        <pc:sldMkLst>
          <pc:docMk/>
          <pc:sldMk cId="0" sldId="379"/>
        </pc:sldMkLst>
      </pc:sldChg>
      <pc:sldChg chg="add">
        <pc:chgData name="Hajela, Rajneesh" userId="f6292950-97fd-49ca-9891-0dcd5d1f2546" providerId="ADAL" clId="{EAF2F1C9-6262-4E23-A2A5-BA52CB282A9A}" dt="2024-08-12T07:31:03.124" v="0"/>
        <pc:sldMkLst>
          <pc:docMk/>
          <pc:sldMk cId="0" sldId="380"/>
        </pc:sldMkLst>
      </pc:sldChg>
      <pc:sldChg chg="add">
        <pc:chgData name="Hajela, Rajneesh" userId="f6292950-97fd-49ca-9891-0dcd5d1f2546" providerId="ADAL" clId="{EAF2F1C9-6262-4E23-A2A5-BA52CB282A9A}" dt="2024-08-12T07:31:03.124" v="0"/>
        <pc:sldMkLst>
          <pc:docMk/>
          <pc:sldMk cId="0" sldId="381"/>
        </pc:sldMkLst>
      </pc:sldChg>
      <pc:sldChg chg="add">
        <pc:chgData name="Hajela, Rajneesh" userId="f6292950-97fd-49ca-9891-0dcd5d1f2546" providerId="ADAL" clId="{EAF2F1C9-6262-4E23-A2A5-BA52CB282A9A}" dt="2024-08-12T07:31:03.124" v="0"/>
        <pc:sldMkLst>
          <pc:docMk/>
          <pc:sldMk cId="0" sldId="382"/>
        </pc:sldMkLst>
      </pc:sldChg>
      <pc:sldChg chg="add">
        <pc:chgData name="Hajela, Rajneesh" userId="f6292950-97fd-49ca-9891-0dcd5d1f2546" providerId="ADAL" clId="{EAF2F1C9-6262-4E23-A2A5-BA52CB282A9A}" dt="2024-08-12T07:31:03.124" v="0"/>
        <pc:sldMkLst>
          <pc:docMk/>
          <pc:sldMk cId="0" sldId="383"/>
        </pc:sldMkLst>
      </pc:sldChg>
      <pc:sldChg chg="add">
        <pc:chgData name="Hajela, Rajneesh" userId="f6292950-97fd-49ca-9891-0dcd5d1f2546" providerId="ADAL" clId="{EAF2F1C9-6262-4E23-A2A5-BA52CB282A9A}" dt="2024-08-12T07:31:03.124" v="0"/>
        <pc:sldMkLst>
          <pc:docMk/>
          <pc:sldMk cId="0" sldId="384"/>
        </pc:sldMkLst>
      </pc:sldChg>
      <pc:sldChg chg="add">
        <pc:chgData name="Hajela, Rajneesh" userId="f6292950-97fd-49ca-9891-0dcd5d1f2546" providerId="ADAL" clId="{EAF2F1C9-6262-4E23-A2A5-BA52CB282A9A}" dt="2024-08-12T07:31:03.124" v="0"/>
        <pc:sldMkLst>
          <pc:docMk/>
          <pc:sldMk cId="0" sldId="386"/>
        </pc:sldMkLst>
      </pc:sldChg>
      <pc:sldChg chg="add">
        <pc:chgData name="Hajela, Rajneesh" userId="f6292950-97fd-49ca-9891-0dcd5d1f2546" providerId="ADAL" clId="{EAF2F1C9-6262-4E23-A2A5-BA52CB282A9A}" dt="2024-08-12T07:31:03.124" v="0"/>
        <pc:sldMkLst>
          <pc:docMk/>
          <pc:sldMk cId="0" sldId="387"/>
        </pc:sldMkLst>
      </pc:sldChg>
      <pc:sldChg chg="add">
        <pc:chgData name="Hajela, Rajneesh" userId="f6292950-97fd-49ca-9891-0dcd5d1f2546" providerId="ADAL" clId="{EAF2F1C9-6262-4E23-A2A5-BA52CB282A9A}" dt="2024-08-12T07:31:03.124" v="0"/>
        <pc:sldMkLst>
          <pc:docMk/>
          <pc:sldMk cId="0" sldId="388"/>
        </pc:sldMkLst>
      </pc:sldChg>
      <pc:sldChg chg="add">
        <pc:chgData name="Hajela, Rajneesh" userId="f6292950-97fd-49ca-9891-0dcd5d1f2546" providerId="ADAL" clId="{EAF2F1C9-6262-4E23-A2A5-BA52CB282A9A}" dt="2024-08-12T07:31:03.124" v="0"/>
        <pc:sldMkLst>
          <pc:docMk/>
          <pc:sldMk cId="0" sldId="392"/>
        </pc:sldMkLst>
      </pc:sldChg>
      <pc:sldChg chg="add">
        <pc:chgData name="Hajela, Rajneesh" userId="f6292950-97fd-49ca-9891-0dcd5d1f2546" providerId="ADAL" clId="{EAF2F1C9-6262-4E23-A2A5-BA52CB282A9A}" dt="2024-08-12T07:31:03.124" v="0"/>
        <pc:sldMkLst>
          <pc:docMk/>
          <pc:sldMk cId="0" sldId="394"/>
        </pc:sldMkLst>
      </pc:sldChg>
      <pc:sldChg chg="add">
        <pc:chgData name="Hajela, Rajneesh" userId="f6292950-97fd-49ca-9891-0dcd5d1f2546" providerId="ADAL" clId="{EAF2F1C9-6262-4E23-A2A5-BA52CB282A9A}" dt="2024-08-12T07:31:03.124" v="0"/>
        <pc:sldMkLst>
          <pc:docMk/>
          <pc:sldMk cId="0" sldId="395"/>
        </pc:sldMkLst>
      </pc:sldChg>
      <pc:sldChg chg="add">
        <pc:chgData name="Hajela, Rajneesh" userId="f6292950-97fd-49ca-9891-0dcd5d1f2546" providerId="ADAL" clId="{EAF2F1C9-6262-4E23-A2A5-BA52CB282A9A}" dt="2024-08-12T07:31:03.124" v="0"/>
        <pc:sldMkLst>
          <pc:docMk/>
          <pc:sldMk cId="0" sldId="396"/>
        </pc:sldMkLst>
      </pc:sldChg>
      <pc:sldChg chg="add">
        <pc:chgData name="Hajela, Rajneesh" userId="f6292950-97fd-49ca-9891-0dcd5d1f2546" providerId="ADAL" clId="{EAF2F1C9-6262-4E23-A2A5-BA52CB282A9A}" dt="2024-08-12T07:31:03.124" v="0"/>
        <pc:sldMkLst>
          <pc:docMk/>
          <pc:sldMk cId="0" sldId="397"/>
        </pc:sldMkLst>
      </pc:sldChg>
      <pc:sldChg chg="add">
        <pc:chgData name="Hajela, Rajneesh" userId="f6292950-97fd-49ca-9891-0dcd5d1f2546" providerId="ADAL" clId="{EAF2F1C9-6262-4E23-A2A5-BA52CB282A9A}" dt="2024-08-12T07:31:03.124" v="0"/>
        <pc:sldMkLst>
          <pc:docMk/>
          <pc:sldMk cId="0" sldId="398"/>
        </pc:sldMkLst>
      </pc:sldChg>
      <pc:sldChg chg="add">
        <pc:chgData name="Hajela, Rajneesh" userId="f6292950-97fd-49ca-9891-0dcd5d1f2546" providerId="ADAL" clId="{EAF2F1C9-6262-4E23-A2A5-BA52CB282A9A}" dt="2024-08-12T07:31:03.124" v="0"/>
        <pc:sldMkLst>
          <pc:docMk/>
          <pc:sldMk cId="0" sldId="399"/>
        </pc:sldMkLst>
      </pc:sldChg>
      <pc:sldChg chg="add">
        <pc:chgData name="Hajela, Rajneesh" userId="f6292950-97fd-49ca-9891-0dcd5d1f2546" providerId="ADAL" clId="{EAF2F1C9-6262-4E23-A2A5-BA52CB282A9A}" dt="2024-08-12T07:31:03.124" v="0"/>
        <pc:sldMkLst>
          <pc:docMk/>
          <pc:sldMk cId="0" sldId="400"/>
        </pc:sldMkLst>
      </pc:sldChg>
      <pc:sldChg chg="add">
        <pc:chgData name="Hajela, Rajneesh" userId="f6292950-97fd-49ca-9891-0dcd5d1f2546" providerId="ADAL" clId="{EAF2F1C9-6262-4E23-A2A5-BA52CB282A9A}" dt="2024-08-12T07:31:03.124" v="0"/>
        <pc:sldMkLst>
          <pc:docMk/>
          <pc:sldMk cId="0" sldId="401"/>
        </pc:sldMkLst>
      </pc:sldChg>
      <pc:sldChg chg="add">
        <pc:chgData name="Hajela, Rajneesh" userId="f6292950-97fd-49ca-9891-0dcd5d1f2546" providerId="ADAL" clId="{EAF2F1C9-6262-4E23-A2A5-BA52CB282A9A}" dt="2024-08-12T07:31:03.124" v="0"/>
        <pc:sldMkLst>
          <pc:docMk/>
          <pc:sldMk cId="0" sldId="402"/>
        </pc:sldMkLst>
      </pc:sldChg>
      <pc:sldChg chg="add">
        <pc:chgData name="Hajela, Rajneesh" userId="f6292950-97fd-49ca-9891-0dcd5d1f2546" providerId="ADAL" clId="{EAF2F1C9-6262-4E23-A2A5-BA52CB282A9A}" dt="2024-08-12T07:31:03.124" v="0"/>
        <pc:sldMkLst>
          <pc:docMk/>
          <pc:sldMk cId="0" sldId="403"/>
        </pc:sldMkLst>
      </pc:sldChg>
      <pc:sldChg chg="add">
        <pc:chgData name="Hajela, Rajneesh" userId="f6292950-97fd-49ca-9891-0dcd5d1f2546" providerId="ADAL" clId="{EAF2F1C9-6262-4E23-A2A5-BA52CB282A9A}" dt="2024-08-12T07:31:03.124" v="0"/>
        <pc:sldMkLst>
          <pc:docMk/>
          <pc:sldMk cId="0" sldId="404"/>
        </pc:sldMkLst>
      </pc:sldChg>
      <pc:sldChg chg="add setBg">
        <pc:chgData name="Hajela, Rajneesh" userId="f6292950-97fd-49ca-9891-0dcd5d1f2546" providerId="ADAL" clId="{EAF2F1C9-6262-4E23-A2A5-BA52CB282A9A}" dt="2024-08-12T07:31:03.124" v="0"/>
        <pc:sldMkLst>
          <pc:docMk/>
          <pc:sldMk cId="0" sldId="405"/>
        </pc:sldMkLst>
      </pc:sldChg>
      <pc:sldChg chg="add">
        <pc:chgData name="Hajela, Rajneesh" userId="f6292950-97fd-49ca-9891-0dcd5d1f2546" providerId="ADAL" clId="{EAF2F1C9-6262-4E23-A2A5-BA52CB282A9A}" dt="2024-08-12T07:31:03.124" v="0"/>
        <pc:sldMkLst>
          <pc:docMk/>
          <pc:sldMk cId="0" sldId="406"/>
        </pc:sldMkLst>
      </pc:sldChg>
      <pc:sldChg chg="add">
        <pc:chgData name="Hajela, Rajneesh" userId="f6292950-97fd-49ca-9891-0dcd5d1f2546" providerId="ADAL" clId="{EAF2F1C9-6262-4E23-A2A5-BA52CB282A9A}" dt="2024-08-12T07:31:03.124" v="0"/>
        <pc:sldMkLst>
          <pc:docMk/>
          <pc:sldMk cId="0" sldId="407"/>
        </pc:sldMkLst>
      </pc:sldChg>
      <pc:sldChg chg="add">
        <pc:chgData name="Hajela, Rajneesh" userId="f6292950-97fd-49ca-9891-0dcd5d1f2546" providerId="ADAL" clId="{EAF2F1C9-6262-4E23-A2A5-BA52CB282A9A}" dt="2024-08-12T07:31:03.124" v="0"/>
        <pc:sldMkLst>
          <pc:docMk/>
          <pc:sldMk cId="0" sldId="408"/>
        </pc:sldMkLst>
      </pc:sldChg>
      <pc:sldChg chg="add">
        <pc:chgData name="Hajela, Rajneesh" userId="f6292950-97fd-49ca-9891-0dcd5d1f2546" providerId="ADAL" clId="{EAF2F1C9-6262-4E23-A2A5-BA52CB282A9A}" dt="2024-08-12T07:31:03.124" v="0"/>
        <pc:sldMkLst>
          <pc:docMk/>
          <pc:sldMk cId="0" sldId="409"/>
        </pc:sldMkLst>
      </pc:sldChg>
      <pc:sldChg chg="add">
        <pc:chgData name="Hajela, Rajneesh" userId="f6292950-97fd-49ca-9891-0dcd5d1f2546" providerId="ADAL" clId="{EAF2F1C9-6262-4E23-A2A5-BA52CB282A9A}" dt="2024-08-12T07:31:03.124" v="0"/>
        <pc:sldMkLst>
          <pc:docMk/>
          <pc:sldMk cId="0" sldId="410"/>
        </pc:sldMkLst>
      </pc:sldChg>
      <pc:sldChg chg="add">
        <pc:chgData name="Hajela, Rajneesh" userId="f6292950-97fd-49ca-9891-0dcd5d1f2546" providerId="ADAL" clId="{EAF2F1C9-6262-4E23-A2A5-BA52CB282A9A}" dt="2024-08-12T07:31:03.124" v="0"/>
        <pc:sldMkLst>
          <pc:docMk/>
          <pc:sldMk cId="0" sldId="411"/>
        </pc:sldMkLst>
      </pc:sldChg>
      <pc:sldChg chg="add">
        <pc:chgData name="Hajela, Rajneesh" userId="f6292950-97fd-49ca-9891-0dcd5d1f2546" providerId="ADAL" clId="{EAF2F1C9-6262-4E23-A2A5-BA52CB282A9A}" dt="2024-08-12T07:31:03.124" v="0"/>
        <pc:sldMkLst>
          <pc:docMk/>
          <pc:sldMk cId="0" sldId="412"/>
        </pc:sldMkLst>
      </pc:sldChg>
      <pc:sldChg chg="add">
        <pc:chgData name="Hajela, Rajneesh" userId="f6292950-97fd-49ca-9891-0dcd5d1f2546" providerId="ADAL" clId="{EAF2F1C9-6262-4E23-A2A5-BA52CB282A9A}" dt="2024-08-12T07:31:03.124" v="0"/>
        <pc:sldMkLst>
          <pc:docMk/>
          <pc:sldMk cId="0" sldId="413"/>
        </pc:sldMkLst>
      </pc:sldChg>
      <pc:sldChg chg="add">
        <pc:chgData name="Hajela, Rajneesh" userId="f6292950-97fd-49ca-9891-0dcd5d1f2546" providerId="ADAL" clId="{EAF2F1C9-6262-4E23-A2A5-BA52CB282A9A}" dt="2024-08-12T07:31:03.124" v="0"/>
        <pc:sldMkLst>
          <pc:docMk/>
          <pc:sldMk cId="0" sldId="414"/>
        </pc:sldMkLst>
      </pc:sldChg>
      <pc:sldChg chg="add">
        <pc:chgData name="Hajela, Rajneesh" userId="f6292950-97fd-49ca-9891-0dcd5d1f2546" providerId="ADAL" clId="{EAF2F1C9-6262-4E23-A2A5-BA52CB282A9A}" dt="2024-08-12T07:31:03.124" v="0"/>
        <pc:sldMkLst>
          <pc:docMk/>
          <pc:sldMk cId="0" sldId="415"/>
        </pc:sldMkLst>
      </pc:sldChg>
      <pc:sldChg chg="add">
        <pc:chgData name="Hajela, Rajneesh" userId="f6292950-97fd-49ca-9891-0dcd5d1f2546" providerId="ADAL" clId="{EAF2F1C9-6262-4E23-A2A5-BA52CB282A9A}" dt="2024-08-12T07:31:03.124" v="0"/>
        <pc:sldMkLst>
          <pc:docMk/>
          <pc:sldMk cId="0" sldId="416"/>
        </pc:sldMkLst>
      </pc:sldChg>
      <pc:sldChg chg="add">
        <pc:chgData name="Hajela, Rajneesh" userId="f6292950-97fd-49ca-9891-0dcd5d1f2546" providerId="ADAL" clId="{EAF2F1C9-6262-4E23-A2A5-BA52CB282A9A}" dt="2024-08-12T07:31:03.124" v="0"/>
        <pc:sldMkLst>
          <pc:docMk/>
          <pc:sldMk cId="0" sldId="417"/>
        </pc:sldMkLst>
      </pc:sldChg>
      <pc:sldChg chg="add">
        <pc:chgData name="Hajela, Rajneesh" userId="f6292950-97fd-49ca-9891-0dcd5d1f2546" providerId="ADAL" clId="{EAF2F1C9-6262-4E23-A2A5-BA52CB282A9A}" dt="2024-08-12T07:31:03.124" v="0"/>
        <pc:sldMkLst>
          <pc:docMk/>
          <pc:sldMk cId="0" sldId="418"/>
        </pc:sldMkLst>
      </pc:sldChg>
      <pc:sldChg chg="add">
        <pc:chgData name="Hajela, Rajneesh" userId="f6292950-97fd-49ca-9891-0dcd5d1f2546" providerId="ADAL" clId="{EAF2F1C9-6262-4E23-A2A5-BA52CB282A9A}" dt="2024-08-12T07:31:03.124" v="0"/>
        <pc:sldMkLst>
          <pc:docMk/>
          <pc:sldMk cId="0" sldId="419"/>
        </pc:sldMkLst>
      </pc:sldChg>
      <pc:sldChg chg="add">
        <pc:chgData name="Hajela, Rajneesh" userId="f6292950-97fd-49ca-9891-0dcd5d1f2546" providerId="ADAL" clId="{EAF2F1C9-6262-4E23-A2A5-BA52CB282A9A}" dt="2024-08-12T07:31:03.124" v="0"/>
        <pc:sldMkLst>
          <pc:docMk/>
          <pc:sldMk cId="0" sldId="420"/>
        </pc:sldMkLst>
      </pc:sldChg>
      <pc:sldChg chg="add setBg">
        <pc:chgData name="Hajela, Rajneesh" userId="f6292950-97fd-49ca-9891-0dcd5d1f2546" providerId="ADAL" clId="{EAF2F1C9-6262-4E23-A2A5-BA52CB282A9A}" dt="2024-08-12T07:31:03.124" v="0"/>
        <pc:sldMkLst>
          <pc:docMk/>
          <pc:sldMk cId="0" sldId="421"/>
        </pc:sldMkLst>
      </pc:sldChg>
      <pc:sldChg chg="add">
        <pc:chgData name="Hajela, Rajneesh" userId="f6292950-97fd-49ca-9891-0dcd5d1f2546" providerId="ADAL" clId="{EAF2F1C9-6262-4E23-A2A5-BA52CB282A9A}" dt="2024-08-12T07:31:03.124" v="0"/>
        <pc:sldMkLst>
          <pc:docMk/>
          <pc:sldMk cId="0" sldId="422"/>
        </pc:sldMkLst>
      </pc:sldChg>
      <pc:sldChg chg="add setBg">
        <pc:chgData name="Hajela, Rajneesh" userId="f6292950-97fd-49ca-9891-0dcd5d1f2546" providerId="ADAL" clId="{EAF2F1C9-6262-4E23-A2A5-BA52CB282A9A}" dt="2024-08-12T07:31:03.124" v="0"/>
        <pc:sldMkLst>
          <pc:docMk/>
          <pc:sldMk cId="0" sldId="423"/>
        </pc:sldMkLst>
      </pc:sldChg>
      <pc:sldChg chg="add setBg">
        <pc:chgData name="Hajela, Rajneesh" userId="f6292950-97fd-49ca-9891-0dcd5d1f2546" providerId="ADAL" clId="{EAF2F1C9-6262-4E23-A2A5-BA52CB282A9A}" dt="2024-08-12T07:31:03.124" v="0"/>
        <pc:sldMkLst>
          <pc:docMk/>
          <pc:sldMk cId="0" sldId="444"/>
        </pc:sldMkLst>
      </pc:sldChg>
      <pc:sldChg chg="add setBg">
        <pc:chgData name="Hajela, Rajneesh" userId="f6292950-97fd-49ca-9891-0dcd5d1f2546" providerId="ADAL" clId="{EAF2F1C9-6262-4E23-A2A5-BA52CB282A9A}" dt="2024-08-12T07:31:03.124" v="0"/>
        <pc:sldMkLst>
          <pc:docMk/>
          <pc:sldMk cId="0" sldId="445"/>
        </pc:sldMkLst>
      </pc:sldChg>
      <pc:sldChg chg="add">
        <pc:chgData name="Hajela, Rajneesh" userId="f6292950-97fd-49ca-9891-0dcd5d1f2546" providerId="ADAL" clId="{EAF2F1C9-6262-4E23-A2A5-BA52CB282A9A}" dt="2024-08-12T07:31:03.124" v="0"/>
        <pc:sldMkLst>
          <pc:docMk/>
          <pc:sldMk cId="0" sldId="446"/>
        </pc:sldMkLst>
      </pc:sldChg>
      <pc:sldChg chg="add">
        <pc:chgData name="Hajela, Rajneesh" userId="f6292950-97fd-49ca-9891-0dcd5d1f2546" providerId="ADAL" clId="{EAF2F1C9-6262-4E23-A2A5-BA52CB282A9A}" dt="2024-08-12T07:31:03.124" v="0"/>
        <pc:sldMkLst>
          <pc:docMk/>
          <pc:sldMk cId="0" sldId="447"/>
        </pc:sldMkLst>
      </pc:sldChg>
      <pc:sldChg chg="add">
        <pc:chgData name="Hajela, Rajneesh" userId="f6292950-97fd-49ca-9891-0dcd5d1f2546" providerId="ADAL" clId="{EAF2F1C9-6262-4E23-A2A5-BA52CB282A9A}" dt="2024-08-12T07:31:03.124" v="0"/>
        <pc:sldMkLst>
          <pc:docMk/>
          <pc:sldMk cId="0" sldId="453"/>
        </pc:sldMkLst>
      </pc:sldChg>
      <pc:sldChg chg="add">
        <pc:chgData name="Hajela, Rajneesh" userId="f6292950-97fd-49ca-9891-0dcd5d1f2546" providerId="ADAL" clId="{EAF2F1C9-6262-4E23-A2A5-BA52CB282A9A}" dt="2024-08-12T07:31:03.124" v="0"/>
        <pc:sldMkLst>
          <pc:docMk/>
          <pc:sldMk cId="0" sldId="454"/>
        </pc:sldMkLst>
      </pc:sldChg>
      <pc:sldChg chg="add">
        <pc:chgData name="Hajela, Rajneesh" userId="f6292950-97fd-49ca-9891-0dcd5d1f2546" providerId="ADAL" clId="{EAF2F1C9-6262-4E23-A2A5-BA52CB282A9A}" dt="2024-08-12T07:31:03.124" v="0"/>
        <pc:sldMkLst>
          <pc:docMk/>
          <pc:sldMk cId="0" sldId="455"/>
        </pc:sldMkLst>
      </pc:sldChg>
      <pc:sldChg chg="add">
        <pc:chgData name="Hajela, Rajneesh" userId="f6292950-97fd-49ca-9891-0dcd5d1f2546" providerId="ADAL" clId="{EAF2F1C9-6262-4E23-A2A5-BA52CB282A9A}" dt="2024-08-12T07:31:03.124" v="0"/>
        <pc:sldMkLst>
          <pc:docMk/>
          <pc:sldMk cId="0" sldId="456"/>
        </pc:sldMkLst>
      </pc:sldChg>
      <pc:sldChg chg="add">
        <pc:chgData name="Hajela, Rajneesh" userId="f6292950-97fd-49ca-9891-0dcd5d1f2546" providerId="ADAL" clId="{EAF2F1C9-6262-4E23-A2A5-BA52CB282A9A}" dt="2024-08-12T07:31:03.124" v="0"/>
        <pc:sldMkLst>
          <pc:docMk/>
          <pc:sldMk cId="0" sldId="457"/>
        </pc:sldMkLst>
      </pc:sldChg>
      <pc:sldChg chg="add">
        <pc:chgData name="Hajela, Rajneesh" userId="f6292950-97fd-49ca-9891-0dcd5d1f2546" providerId="ADAL" clId="{EAF2F1C9-6262-4E23-A2A5-BA52CB282A9A}" dt="2024-08-12T07:31:03.124" v="0"/>
        <pc:sldMkLst>
          <pc:docMk/>
          <pc:sldMk cId="0" sldId="458"/>
        </pc:sldMkLst>
      </pc:sldChg>
      <pc:sldChg chg="add">
        <pc:chgData name="Hajela, Rajneesh" userId="f6292950-97fd-49ca-9891-0dcd5d1f2546" providerId="ADAL" clId="{EAF2F1C9-6262-4E23-A2A5-BA52CB282A9A}" dt="2024-08-12T07:31:03.124" v="0"/>
        <pc:sldMkLst>
          <pc:docMk/>
          <pc:sldMk cId="0" sldId="459"/>
        </pc:sldMkLst>
      </pc:sldChg>
      <pc:sldChg chg="add">
        <pc:chgData name="Hajela, Rajneesh" userId="f6292950-97fd-49ca-9891-0dcd5d1f2546" providerId="ADAL" clId="{EAF2F1C9-6262-4E23-A2A5-BA52CB282A9A}" dt="2024-08-12T07:31:03.124" v="0"/>
        <pc:sldMkLst>
          <pc:docMk/>
          <pc:sldMk cId="2608798911" sldId="5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12E7E-5851-4C73-BA3B-5B41DBB50F2A}" type="datetimeFigureOut">
              <a:rPr lang="en-IN" smtClean="0"/>
              <a:t>26-01-2025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AAEFF-1B27-4AC1-A9EE-B5C2428DB375}" type="slidenum">
              <a:rPr lang="en-IN" smtClean="0"/>
              <a:t>‹#›</a:t>
            </a:fld>
            <a:endParaRPr lang="en-IN"/>
          </a:p>
        </p:txBody>
      </p:sp>
    </p:spTree>
    <p:extLst>
      <p:ext uri="{BB962C8B-B14F-4D97-AF65-F5344CB8AC3E}">
        <p14:creationId xmlns:p14="http://schemas.microsoft.com/office/powerpoint/2010/main" val="2192541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502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2"/>
        <p:cNvGrpSpPr/>
        <p:nvPr/>
      </p:nvGrpSpPr>
      <p:grpSpPr>
        <a:xfrm>
          <a:off x="0" y="0"/>
          <a:ext cx="0" cy="0"/>
          <a:chOff x="0" y="0"/>
          <a:chExt cx="0" cy="0"/>
        </a:xfrm>
      </p:grpSpPr>
      <p:sp>
        <p:nvSpPr>
          <p:cNvPr id="3073" name="Google Shape;3073;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4" name="Google Shape;3074;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9"/>
        <p:cNvGrpSpPr/>
        <p:nvPr/>
      </p:nvGrpSpPr>
      <p:grpSpPr>
        <a:xfrm>
          <a:off x="0" y="0"/>
          <a:ext cx="0" cy="0"/>
          <a:chOff x="0" y="0"/>
          <a:chExt cx="0" cy="0"/>
        </a:xfrm>
      </p:grpSpPr>
      <p:sp>
        <p:nvSpPr>
          <p:cNvPr id="3080" name="Google Shape;3080;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1" name="Google Shape;3081;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p1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8" name="Google Shape;3088;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8"/>
        <p:cNvGrpSpPr/>
        <p:nvPr/>
      </p:nvGrpSpPr>
      <p:grpSpPr>
        <a:xfrm>
          <a:off x="0" y="0"/>
          <a:ext cx="0" cy="0"/>
          <a:chOff x="0" y="0"/>
          <a:chExt cx="0" cy="0"/>
        </a:xfrm>
      </p:grpSpPr>
      <p:sp>
        <p:nvSpPr>
          <p:cNvPr id="3109" name="Google Shape;3109;p1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0" name="Google Shape;3110;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2" name="Google Shape;3122;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8" name="Google Shape;3128;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3"/>
        <p:cNvGrpSpPr/>
        <p:nvPr/>
      </p:nvGrpSpPr>
      <p:grpSpPr>
        <a:xfrm>
          <a:off x="0" y="0"/>
          <a:ext cx="0" cy="0"/>
          <a:chOff x="0" y="0"/>
          <a:chExt cx="0" cy="0"/>
        </a:xfrm>
      </p:grpSpPr>
      <p:sp>
        <p:nvSpPr>
          <p:cNvPr id="3134" name="Google Shape;3134;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5" name="Google Shape;3135;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https://learn.microsoft.com/en-us/azure/sentinel/overview</a:t>
            </a:r>
            <a:endParaRPr/>
          </a:p>
        </p:txBody>
      </p:sp>
      <p:sp>
        <p:nvSpPr>
          <p:cNvPr id="3136" name="Google Shape;3136;p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3" name="Google Shape;3143;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0" name="Google Shape;3150;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7" name="Google Shape;3157;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7"/>
        <p:cNvGrpSpPr/>
        <p:nvPr/>
      </p:nvGrpSpPr>
      <p:grpSpPr>
        <a:xfrm>
          <a:off x="0" y="0"/>
          <a:ext cx="0" cy="0"/>
          <a:chOff x="0" y="0"/>
          <a:chExt cx="0" cy="0"/>
        </a:xfrm>
      </p:grpSpPr>
      <p:sp>
        <p:nvSpPr>
          <p:cNvPr id="2998" name="Google Shape;2998;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9" name="Google Shape;2999;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4" name="Google Shape;3164;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9"/>
        <p:cNvGrpSpPr/>
        <p:nvPr/>
      </p:nvGrpSpPr>
      <p:grpSpPr>
        <a:xfrm>
          <a:off x="0" y="0"/>
          <a:ext cx="0" cy="0"/>
          <a:chOff x="0" y="0"/>
          <a:chExt cx="0" cy="0"/>
        </a:xfrm>
      </p:grpSpPr>
      <p:sp>
        <p:nvSpPr>
          <p:cNvPr id="3170" name="Google Shape;3170;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1" name="Google Shape;3171;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https://www.c-sharpcorner.com/article/how-to-enable-microsoft-defender-for-all-the-azure-subscriptions-on-cloud/</a:t>
            </a:r>
            <a:endParaRPr/>
          </a:p>
        </p:txBody>
      </p:sp>
      <p:sp>
        <p:nvSpPr>
          <p:cNvPr id="3172" name="Google Shape;3172;p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9" name="Google Shape;3179;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4"/>
        <p:cNvGrpSpPr/>
        <p:nvPr/>
      </p:nvGrpSpPr>
      <p:grpSpPr>
        <a:xfrm>
          <a:off x="0" y="0"/>
          <a:ext cx="0" cy="0"/>
          <a:chOff x="0" y="0"/>
          <a:chExt cx="0" cy="0"/>
        </a:xfrm>
      </p:grpSpPr>
      <p:sp>
        <p:nvSpPr>
          <p:cNvPr id="3185" name="Google Shape;3185;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6" name="Google Shape;3186;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p1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6" name="Google Shape;3196;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p1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5" name="Google Shape;3205;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6" name="Google Shape;3216;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0"/>
        <p:cNvGrpSpPr/>
        <p:nvPr/>
      </p:nvGrpSpPr>
      <p:grpSpPr>
        <a:xfrm>
          <a:off x="0" y="0"/>
          <a:ext cx="0" cy="0"/>
          <a:chOff x="0" y="0"/>
          <a:chExt cx="0" cy="0"/>
        </a:xfrm>
      </p:grpSpPr>
      <p:sp>
        <p:nvSpPr>
          <p:cNvPr id="3221" name="Google Shape;3221;p1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2" name="Google Shape;3222;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p1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0" name="Google Shape;3230;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5"/>
        <p:cNvGrpSpPr/>
        <p:nvPr/>
      </p:nvGrpSpPr>
      <p:grpSpPr>
        <a:xfrm>
          <a:off x="0" y="0"/>
          <a:ext cx="0" cy="0"/>
          <a:chOff x="0" y="0"/>
          <a:chExt cx="0" cy="0"/>
        </a:xfrm>
      </p:grpSpPr>
      <p:sp>
        <p:nvSpPr>
          <p:cNvPr id="3236" name="Google Shape;3236;p1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7" name="Google Shape;3237;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9"/>
        <p:cNvGrpSpPr/>
        <p:nvPr/>
      </p:nvGrpSpPr>
      <p:grpSpPr>
        <a:xfrm>
          <a:off x="0" y="0"/>
          <a:ext cx="0" cy="0"/>
          <a:chOff x="0" y="0"/>
          <a:chExt cx="0" cy="0"/>
        </a:xfrm>
      </p:grpSpPr>
      <p:sp>
        <p:nvSpPr>
          <p:cNvPr id="3010" name="Google Shape;3010;p1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1" name="Google Shape;3011;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2"/>
        <p:cNvGrpSpPr/>
        <p:nvPr/>
      </p:nvGrpSpPr>
      <p:grpSpPr>
        <a:xfrm>
          <a:off x="0" y="0"/>
          <a:ext cx="0" cy="0"/>
          <a:chOff x="0" y="0"/>
          <a:chExt cx="0" cy="0"/>
        </a:xfrm>
      </p:grpSpPr>
      <p:sp>
        <p:nvSpPr>
          <p:cNvPr id="3243" name="Google Shape;3243;p1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4" name="Google Shape;3244;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p1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1" name="Google Shape;3251;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p1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8" name="Google Shape;3258;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3"/>
        <p:cNvGrpSpPr/>
        <p:nvPr/>
      </p:nvGrpSpPr>
      <p:grpSpPr>
        <a:xfrm>
          <a:off x="0" y="0"/>
          <a:ext cx="0" cy="0"/>
          <a:chOff x="0" y="0"/>
          <a:chExt cx="0" cy="0"/>
        </a:xfrm>
      </p:grpSpPr>
      <p:sp>
        <p:nvSpPr>
          <p:cNvPr id="3264" name="Google Shape;3264;p1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5" name="Google Shape;3265;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2" name="Google Shape;3272;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p1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9" name="Google Shape;3279;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4"/>
        <p:cNvGrpSpPr/>
        <p:nvPr/>
      </p:nvGrpSpPr>
      <p:grpSpPr>
        <a:xfrm>
          <a:off x="0" y="0"/>
          <a:ext cx="0" cy="0"/>
          <a:chOff x="0" y="0"/>
          <a:chExt cx="0" cy="0"/>
        </a:xfrm>
      </p:grpSpPr>
      <p:sp>
        <p:nvSpPr>
          <p:cNvPr id="3285" name="Google Shape;3285;p1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6" name="Google Shape;3286;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1"/>
        <p:cNvGrpSpPr/>
        <p:nvPr/>
      </p:nvGrpSpPr>
      <p:grpSpPr>
        <a:xfrm>
          <a:off x="0" y="0"/>
          <a:ext cx="0" cy="0"/>
          <a:chOff x="0" y="0"/>
          <a:chExt cx="0" cy="0"/>
        </a:xfrm>
      </p:grpSpPr>
      <p:sp>
        <p:nvSpPr>
          <p:cNvPr id="3292" name="Google Shape;3292;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3" name="Google Shape;3293;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8"/>
        <p:cNvGrpSpPr/>
        <p:nvPr/>
      </p:nvGrpSpPr>
      <p:grpSpPr>
        <a:xfrm>
          <a:off x="0" y="0"/>
          <a:ext cx="0" cy="0"/>
          <a:chOff x="0" y="0"/>
          <a:chExt cx="0" cy="0"/>
        </a:xfrm>
      </p:grpSpPr>
      <p:sp>
        <p:nvSpPr>
          <p:cNvPr id="3299" name="Google Shape;3299;p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0" name="Google Shape;3300;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p1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7" name="Google Shape;3307;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6"/>
        <p:cNvGrpSpPr/>
        <p:nvPr/>
      </p:nvGrpSpPr>
      <p:grpSpPr>
        <a:xfrm>
          <a:off x="0" y="0"/>
          <a:ext cx="0" cy="0"/>
          <a:chOff x="0" y="0"/>
          <a:chExt cx="0" cy="0"/>
        </a:xfrm>
      </p:grpSpPr>
      <p:sp>
        <p:nvSpPr>
          <p:cNvPr id="3017" name="Google Shape;3017;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8" name="Google Shape;3018;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2"/>
        <p:cNvGrpSpPr/>
        <p:nvPr/>
      </p:nvGrpSpPr>
      <p:grpSpPr>
        <a:xfrm>
          <a:off x="0" y="0"/>
          <a:ext cx="0" cy="0"/>
          <a:chOff x="0" y="0"/>
          <a:chExt cx="0" cy="0"/>
        </a:xfrm>
      </p:grpSpPr>
      <p:sp>
        <p:nvSpPr>
          <p:cNvPr id="3313" name="Google Shape;3313;p1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4" name="Google Shape;3314;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0" name="Google Shape;3320;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https://learn.microsoft.com/en-us/azure/frontdoor/classic-overview</a:t>
            </a:r>
            <a:endParaRPr/>
          </a:p>
        </p:txBody>
      </p:sp>
      <p:sp>
        <p:nvSpPr>
          <p:cNvPr id="3321" name="Google Shape;3321;p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6"/>
        <p:cNvGrpSpPr/>
        <p:nvPr/>
      </p:nvGrpSpPr>
      <p:grpSpPr>
        <a:xfrm>
          <a:off x="0" y="0"/>
          <a:ext cx="0" cy="0"/>
          <a:chOff x="0" y="0"/>
          <a:chExt cx="0" cy="0"/>
        </a:xfrm>
      </p:grpSpPr>
      <p:sp>
        <p:nvSpPr>
          <p:cNvPr id="3327" name="Google Shape;3327;p1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8" name="Google Shape;3328;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4" name="Google Shape;3334;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p1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2" name="Google Shape;3482;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5"/>
        <p:cNvGrpSpPr/>
        <p:nvPr/>
      </p:nvGrpSpPr>
      <p:grpSpPr>
        <a:xfrm>
          <a:off x="0" y="0"/>
          <a:ext cx="0" cy="0"/>
          <a:chOff x="0" y="0"/>
          <a:chExt cx="0" cy="0"/>
        </a:xfrm>
      </p:grpSpPr>
      <p:sp>
        <p:nvSpPr>
          <p:cNvPr id="3486" name="Google Shape;3486;p1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7" name="Google Shape;3487;p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0"/>
        <p:cNvGrpSpPr/>
        <p:nvPr/>
      </p:nvGrpSpPr>
      <p:grpSpPr>
        <a:xfrm>
          <a:off x="0" y="0"/>
          <a:ext cx="0" cy="0"/>
          <a:chOff x="0" y="0"/>
          <a:chExt cx="0" cy="0"/>
        </a:xfrm>
      </p:grpSpPr>
      <p:sp>
        <p:nvSpPr>
          <p:cNvPr id="3491" name="Google Shape;3491;p1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2" name="Google Shape;3492;p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7"/>
        <p:cNvGrpSpPr/>
        <p:nvPr/>
      </p:nvGrpSpPr>
      <p:grpSpPr>
        <a:xfrm>
          <a:off x="0" y="0"/>
          <a:ext cx="0" cy="0"/>
          <a:chOff x="0" y="0"/>
          <a:chExt cx="0" cy="0"/>
        </a:xfrm>
      </p:grpSpPr>
      <p:sp>
        <p:nvSpPr>
          <p:cNvPr id="3498" name="Google Shape;3498;p1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9" name="Google Shape;3499;p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2" name="Google Shape;3542;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p1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8" name="Google Shape;3548;p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3"/>
        <p:cNvGrpSpPr/>
        <p:nvPr/>
      </p:nvGrpSpPr>
      <p:grpSpPr>
        <a:xfrm>
          <a:off x="0" y="0"/>
          <a:ext cx="0" cy="0"/>
          <a:chOff x="0" y="0"/>
          <a:chExt cx="0" cy="0"/>
        </a:xfrm>
      </p:grpSpPr>
      <p:sp>
        <p:nvSpPr>
          <p:cNvPr id="3024" name="Google Shape;3024;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5" name="Google Shape;3025;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2"/>
        <p:cNvGrpSpPr/>
        <p:nvPr/>
      </p:nvGrpSpPr>
      <p:grpSpPr>
        <a:xfrm>
          <a:off x="0" y="0"/>
          <a:ext cx="0" cy="0"/>
          <a:chOff x="0" y="0"/>
          <a:chExt cx="0" cy="0"/>
        </a:xfrm>
      </p:grpSpPr>
      <p:sp>
        <p:nvSpPr>
          <p:cNvPr id="3553" name="Google Shape;3553;p2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4" name="Google Shape;3554;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p2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0" name="Google Shape;3560;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6"/>
        <p:cNvGrpSpPr/>
        <p:nvPr/>
      </p:nvGrpSpPr>
      <p:grpSpPr>
        <a:xfrm>
          <a:off x="0" y="0"/>
          <a:ext cx="0" cy="0"/>
          <a:chOff x="0" y="0"/>
          <a:chExt cx="0" cy="0"/>
        </a:xfrm>
      </p:grpSpPr>
      <p:sp>
        <p:nvSpPr>
          <p:cNvPr id="3567" name="Google Shape;3567;p2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8" name="Google Shape;3568;p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p2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4" name="Google Shape;3574;p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8"/>
        <p:cNvGrpSpPr/>
        <p:nvPr/>
      </p:nvGrpSpPr>
      <p:grpSpPr>
        <a:xfrm>
          <a:off x="0" y="0"/>
          <a:ext cx="0" cy="0"/>
          <a:chOff x="0" y="0"/>
          <a:chExt cx="0" cy="0"/>
        </a:xfrm>
      </p:grpSpPr>
      <p:sp>
        <p:nvSpPr>
          <p:cNvPr id="3579" name="Google Shape;3579;p2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0" name="Google Shape;3580;p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p2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6" name="Google Shape;3586;p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9"/>
        <p:cNvGrpSpPr/>
        <p:nvPr/>
      </p:nvGrpSpPr>
      <p:grpSpPr>
        <a:xfrm>
          <a:off x="0" y="0"/>
          <a:ext cx="0" cy="0"/>
          <a:chOff x="0" y="0"/>
          <a:chExt cx="0" cy="0"/>
        </a:xfrm>
      </p:grpSpPr>
      <p:sp>
        <p:nvSpPr>
          <p:cNvPr id="3590" name="Google Shape;3590;p2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1" name="Google Shape;3591;p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p2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3" name="Google Shape;3603;p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3"/>
        <p:cNvGrpSpPr/>
        <p:nvPr/>
      </p:nvGrpSpPr>
      <p:grpSpPr>
        <a:xfrm>
          <a:off x="0" y="0"/>
          <a:ext cx="0" cy="0"/>
          <a:chOff x="0" y="0"/>
          <a:chExt cx="0" cy="0"/>
        </a:xfrm>
      </p:grpSpPr>
      <p:sp>
        <p:nvSpPr>
          <p:cNvPr id="3714" name="Google Shape;3714;p2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5" name="Google Shape;3715;p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3"/>
        <p:cNvGrpSpPr/>
        <p:nvPr/>
      </p:nvGrpSpPr>
      <p:grpSpPr>
        <a:xfrm>
          <a:off x="0" y="0"/>
          <a:ext cx="0" cy="0"/>
          <a:chOff x="0" y="0"/>
          <a:chExt cx="0" cy="0"/>
        </a:xfrm>
      </p:grpSpPr>
      <p:sp>
        <p:nvSpPr>
          <p:cNvPr id="3754" name="Google Shape;3754;p2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5" name="Google Shape;3755;p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0"/>
        <p:cNvGrpSpPr/>
        <p:nvPr/>
      </p:nvGrpSpPr>
      <p:grpSpPr>
        <a:xfrm>
          <a:off x="0" y="0"/>
          <a:ext cx="0" cy="0"/>
          <a:chOff x="0" y="0"/>
          <a:chExt cx="0" cy="0"/>
        </a:xfrm>
      </p:grpSpPr>
      <p:sp>
        <p:nvSpPr>
          <p:cNvPr id="3031" name="Google Shape;3031;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2" name="Google Shape;3032;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8"/>
        <p:cNvGrpSpPr/>
        <p:nvPr/>
      </p:nvGrpSpPr>
      <p:grpSpPr>
        <a:xfrm>
          <a:off x="0" y="0"/>
          <a:ext cx="0" cy="0"/>
          <a:chOff x="0" y="0"/>
          <a:chExt cx="0" cy="0"/>
        </a:xfrm>
      </p:grpSpPr>
      <p:sp>
        <p:nvSpPr>
          <p:cNvPr id="3759" name="Google Shape;3759;p2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0" name="Google Shape;3760;p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5"/>
        <p:cNvGrpSpPr/>
        <p:nvPr/>
      </p:nvGrpSpPr>
      <p:grpSpPr>
        <a:xfrm>
          <a:off x="0" y="0"/>
          <a:ext cx="0" cy="0"/>
          <a:chOff x="0" y="0"/>
          <a:chExt cx="0" cy="0"/>
        </a:xfrm>
      </p:grpSpPr>
      <p:sp>
        <p:nvSpPr>
          <p:cNvPr id="3776" name="Google Shape;3776;p2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7" name="Google Shape;3777;p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1"/>
        <p:cNvGrpSpPr/>
        <p:nvPr/>
      </p:nvGrpSpPr>
      <p:grpSpPr>
        <a:xfrm>
          <a:off x="0" y="0"/>
          <a:ext cx="0" cy="0"/>
          <a:chOff x="0" y="0"/>
          <a:chExt cx="0" cy="0"/>
        </a:xfrm>
      </p:grpSpPr>
      <p:sp>
        <p:nvSpPr>
          <p:cNvPr id="3782" name="Google Shape;3782;p2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3" name="Google Shape;3783;p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p2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0" name="Google Shape;3790;p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6"/>
        <p:cNvGrpSpPr/>
        <p:nvPr/>
      </p:nvGrpSpPr>
      <p:grpSpPr>
        <a:xfrm>
          <a:off x="0" y="0"/>
          <a:ext cx="0" cy="0"/>
          <a:chOff x="0" y="0"/>
          <a:chExt cx="0" cy="0"/>
        </a:xfrm>
      </p:grpSpPr>
      <p:sp>
        <p:nvSpPr>
          <p:cNvPr id="3797" name="Google Shape;3797;p2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8" name="Google Shape;3798;p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3"/>
        <p:cNvGrpSpPr/>
        <p:nvPr/>
      </p:nvGrpSpPr>
      <p:grpSpPr>
        <a:xfrm>
          <a:off x="0" y="0"/>
          <a:ext cx="0" cy="0"/>
          <a:chOff x="0" y="0"/>
          <a:chExt cx="0" cy="0"/>
        </a:xfrm>
      </p:grpSpPr>
      <p:sp>
        <p:nvSpPr>
          <p:cNvPr id="3804" name="Google Shape;3804;p2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5" name="Google Shape;3805;p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p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0" name="Google Shape;3810;p2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https://github.com/Jaydeep-007/AzureRedisCacheDemo/tree/master/AzureRedisCacheDemo</a:t>
            </a:r>
            <a:endParaRPr/>
          </a:p>
          <a:p>
            <a:pPr marL="0" lvl="0" indent="0" algn="l" rtl="0">
              <a:spcBef>
                <a:spcPts val="0"/>
              </a:spcBef>
              <a:spcAft>
                <a:spcPts val="0"/>
              </a:spcAft>
              <a:buNone/>
            </a:pPr>
            <a:r>
              <a:rPr lang="en-US"/>
              <a:t>https://www.c-sharpcorner.com/article/azure-redis-cache-introduction-and-implementation-using-net-core-6-web-api/</a:t>
            </a:r>
            <a:endParaRPr/>
          </a:p>
        </p:txBody>
      </p:sp>
      <p:sp>
        <p:nvSpPr>
          <p:cNvPr id="3811" name="Google Shape;3811;p2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8"/>
        <p:cNvGrpSpPr/>
        <p:nvPr/>
      </p:nvGrpSpPr>
      <p:grpSpPr>
        <a:xfrm>
          <a:off x="0" y="0"/>
          <a:ext cx="0" cy="0"/>
          <a:chOff x="0" y="0"/>
          <a:chExt cx="0" cy="0"/>
        </a:xfrm>
      </p:grpSpPr>
      <p:sp>
        <p:nvSpPr>
          <p:cNvPr id="3819" name="Google Shape;3819;p2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0" name="Google Shape;3820;p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8"/>
        <p:cNvGrpSpPr/>
        <p:nvPr/>
      </p:nvGrpSpPr>
      <p:grpSpPr>
        <a:xfrm>
          <a:off x="0" y="0"/>
          <a:ext cx="0" cy="0"/>
          <a:chOff x="0" y="0"/>
          <a:chExt cx="0" cy="0"/>
        </a:xfrm>
      </p:grpSpPr>
      <p:sp>
        <p:nvSpPr>
          <p:cNvPr id="3829" name="Google Shape;3829;p2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0" name="Google Shape;3830;p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6"/>
        <p:cNvGrpSpPr/>
        <p:nvPr/>
      </p:nvGrpSpPr>
      <p:grpSpPr>
        <a:xfrm>
          <a:off x="0" y="0"/>
          <a:ext cx="0" cy="0"/>
          <a:chOff x="0" y="0"/>
          <a:chExt cx="0" cy="0"/>
        </a:xfrm>
      </p:grpSpPr>
      <p:sp>
        <p:nvSpPr>
          <p:cNvPr id="3837" name="Google Shape;3837;p2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8" name="Google Shape;3838;p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7"/>
        <p:cNvGrpSpPr/>
        <p:nvPr/>
      </p:nvGrpSpPr>
      <p:grpSpPr>
        <a:xfrm>
          <a:off x="0" y="0"/>
          <a:ext cx="0" cy="0"/>
          <a:chOff x="0" y="0"/>
          <a:chExt cx="0" cy="0"/>
        </a:xfrm>
      </p:grpSpPr>
      <p:sp>
        <p:nvSpPr>
          <p:cNvPr id="3038" name="Google Shape;3038;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9" name="Google Shape;3039;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8"/>
        <p:cNvGrpSpPr/>
        <p:nvPr/>
      </p:nvGrpSpPr>
      <p:grpSpPr>
        <a:xfrm>
          <a:off x="0" y="0"/>
          <a:ext cx="0" cy="0"/>
          <a:chOff x="0" y="0"/>
          <a:chExt cx="0" cy="0"/>
        </a:xfrm>
      </p:grpSpPr>
      <p:sp>
        <p:nvSpPr>
          <p:cNvPr id="3849" name="Google Shape;3849;p2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0" name="Google Shape;3850;p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3"/>
        <p:cNvGrpSpPr/>
        <p:nvPr/>
      </p:nvGrpSpPr>
      <p:grpSpPr>
        <a:xfrm>
          <a:off x="0" y="0"/>
          <a:ext cx="0" cy="0"/>
          <a:chOff x="0" y="0"/>
          <a:chExt cx="0" cy="0"/>
        </a:xfrm>
      </p:grpSpPr>
      <p:sp>
        <p:nvSpPr>
          <p:cNvPr id="3854" name="Google Shape;3854;p2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5" name="Google Shape;3855;p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p2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5" name="Google Shape;3875;p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0"/>
        <p:cNvGrpSpPr/>
        <p:nvPr/>
      </p:nvGrpSpPr>
      <p:grpSpPr>
        <a:xfrm>
          <a:off x="0" y="0"/>
          <a:ext cx="0" cy="0"/>
          <a:chOff x="0" y="0"/>
          <a:chExt cx="0" cy="0"/>
        </a:xfrm>
      </p:grpSpPr>
      <p:sp>
        <p:nvSpPr>
          <p:cNvPr id="3881" name="Google Shape;3881;p2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2" name="Google Shape;3882;p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4"/>
        <p:cNvGrpSpPr/>
        <p:nvPr/>
      </p:nvGrpSpPr>
      <p:grpSpPr>
        <a:xfrm>
          <a:off x="0" y="0"/>
          <a:ext cx="0" cy="0"/>
          <a:chOff x="0" y="0"/>
          <a:chExt cx="0" cy="0"/>
        </a:xfrm>
      </p:grpSpPr>
      <p:sp>
        <p:nvSpPr>
          <p:cNvPr id="3895" name="Google Shape;3895;p2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6" name="Google Shape;3896;p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6"/>
        <p:cNvGrpSpPr/>
        <p:nvPr/>
      </p:nvGrpSpPr>
      <p:grpSpPr>
        <a:xfrm>
          <a:off x="0" y="0"/>
          <a:ext cx="0" cy="0"/>
          <a:chOff x="0" y="0"/>
          <a:chExt cx="0" cy="0"/>
        </a:xfrm>
      </p:grpSpPr>
      <p:sp>
        <p:nvSpPr>
          <p:cNvPr id="3907" name="Google Shape;3907;p2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8" name="Google Shape;3908;p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p2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3" name="Google Shape;3903;p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3"/>
        <p:cNvGrpSpPr/>
        <p:nvPr/>
      </p:nvGrpSpPr>
      <p:grpSpPr>
        <a:xfrm>
          <a:off x="0" y="0"/>
          <a:ext cx="0" cy="0"/>
          <a:chOff x="0" y="0"/>
          <a:chExt cx="0" cy="0"/>
        </a:xfrm>
      </p:grpSpPr>
      <p:sp>
        <p:nvSpPr>
          <p:cNvPr id="3044" name="Google Shape;3044;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5" name="Google Shape;3045;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8" name="Google Shape;3058;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09E6-B1F9-EC43-A23D-38439002AE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8BD4E5-73F1-F721-1D7A-A98955C6C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554188-E29C-061E-08B1-9264A3F75AAC}"/>
              </a:ext>
            </a:extLst>
          </p:cNvPr>
          <p:cNvSpPr>
            <a:spLocks noGrp="1"/>
          </p:cNvSpPr>
          <p:nvPr>
            <p:ph type="dt" sz="half" idx="10"/>
          </p:nvPr>
        </p:nvSpPr>
        <p:spPr/>
        <p:txBody>
          <a:bodyPr/>
          <a:lstStyle/>
          <a:p>
            <a:fld id="{A2ABFFA0-4CFC-4DD5-BDDE-0EB09A4F3768}" type="datetimeFigureOut">
              <a:rPr lang="en-IN" smtClean="0"/>
              <a:t>26-01-2025</a:t>
            </a:fld>
            <a:endParaRPr lang="en-IN"/>
          </a:p>
        </p:txBody>
      </p:sp>
      <p:sp>
        <p:nvSpPr>
          <p:cNvPr id="5" name="Footer Placeholder 4">
            <a:extLst>
              <a:ext uri="{FF2B5EF4-FFF2-40B4-BE49-F238E27FC236}">
                <a16:creationId xmlns:a16="http://schemas.microsoft.com/office/drawing/2014/main" id="{03BF65AE-DA7B-DEF1-CBAE-F98506A1D5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16941D-0120-5813-622C-61A6642CF615}"/>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1066535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B586-F009-D4CB-91A6-557A8301C3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B7CC3F-2E3E-B3D1-23C4-D90712C47B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18F2DB-A257-AD18-ADCE-F281DF1B6E77}"/>
              </a:ext>
            </a:extLst>
          </p:cNvPr>
          <p:cNvSpPr>
            <a:spLocks noGrp="1"/>
          </p:cNvSpPr>
          <p:nvPr>
            <p:ph type="dt" sz="half" idx="10"/>
          </p:nvPr>
        </p:nvSpPr>
        <p:spPr/>
        <p:txBody>
          <a:bodyPr/>
          <a:lstStyle/>
          <a:p>
            <a:fld id="{A2ABFFA0-4CFC-4DD5-BDDE-0EB09A4F3768}" type="datetimeFigureOut">
              <a:rPr lang="en-IN" smtClean="0"/>
              <a:t>26-01-2025</a:t>
            </a:fld>
            <a:endParaRPr lang="en-IN"/>
          </a:p>
        </p:txBody>
      </p:sp>
      <p:sp>
        <p:nvSpPr>
          <p:cNvPr id="5" name="Footer Placeholder 4">
            <a:extLst>
              <a:ext uri="{FF2B5EF4-FFF2-40B4-BE49-F238E27FC236}">
                <a16:creationId xmlns:a16="http://schemas.microsoft.com/office/drawing/2014/main" id="{0A0B731B-C042-FBDB-E46A-97DE4DF9B1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90502-07A2-8794-A8AD-7832F788A6CE}"/>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408714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970A7-EED6-8FB1-3620-8F0C1DF614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8B3062-E195-3DAF-0561-103E56C9D3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CEE8E1-FFA1-8B56-A2C1-68F082E466E6}"/>
              </a:ext>
            </a:extLst>
          </p:cNvPr>
          <p:cNvSpPr>
            <a:spLocks noGrp="1"/>
          </p:cNvSpPr>
          <p:nvPr>
            <p:ph type="dt" sz="half" idx="10"/>
          </p:nvPr>
        </p:nvSpPr>
        <p:spPr/>
        <p:txBody>
          <a:bodyPr/>
          <a:lstStyle/>
          <a:p>
            <a:fld id="{A2ABFFA0-4CFC-4DD5-BDDE-0EB09A4F3768}" type="datetimeFigureOut">
              <a:rPr lang="en-IN" smtClean="0"/>
              <a:t>26-01-2025</a:t>
            </a:fld>
            <a:endParaRPr lang="en-IN"/>
          </a:p>
        </p:txBody>
      </p:sp>
      <p:sp>
        <p:nvSpPr>
          <p:cNvPr id="5" name="Footer Placeholder 4">
            <a:extLst>
              <a:ext uri="{FF2B5EF4-FFF2-40B4-BE49-F238E27FC236}">
                <a16:creationId xmlns:a16="http://schemas.microsoft.com/office/drawing/2014/main" id="{8FB4E59F-B5E0-1499-0AD6-225607F685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C75C39-8CAD-7CA5-BEF7-DBE3B49D6B47}"/>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3725027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1"/>
        <p:cNvGrpSpPr/>
        <p:nvPr/>
      </p:nvGrpSpPr>
      <p:grpSpPr>
        <a:xfrm>
          <a:off x="0" y="0"/>
          <a:ext cx="0" cy="0"/>
          <a:chOff x="0" y="0"/>
          <a:chExt cx="0" cy="0"/>
        </a:xfrm>
      </p:grpSpPr>
      <p:sp>
        <p:nvSpPr>
          <p:cNvPr id="22" name="Google Shape;22;p3"/>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lvl1pPr lvl="0" algn="l">
              <a:lnSpc>
                <a:spcPct val="90000"/>
              </a:lnSpc>
              <a:spcBef>
                <a:spcPts val="0"/>
              </a:spcBef>
              <a:spcAft>
                <a:spcPts val="0"/>
              </a:spcAft>
              <a:buClr>
                <a:srgbClr val="548135"/>
              </a:buClr>
              <a:buSzPts val="4400"/>
              <a:buFont typeface="Calibri"/>
              <a:buNone/>
              <a:defRPr>
                <a:solidFill>
                  <a:srgbClr val="54813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5243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D228-7439-CEDC-0A43-F05EE55EF9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5B8484-C3C1-386E-F917-D1A5833703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B6BEAD-BB9F-E951-BE38-3D9334C904A2}"/>
              </a:ext>
            </a:extLst>
          </p:cNvPr>
          <p:cNvSpPr>
            <a:spLocks noGrp="1"/>
          </p:cNvSpPr>
          <p:nvPr>
            <p:ph type="dt" sz="half" idx="10"/>
          </p:nvPr>
        </p:nvSpPr>
        <p:spPr/>
        <p:txBody>
          <a:bodyPr/>
          <a:lstStyle/>
          <a:p>
            <a:fld id="{A2ABFFA0-4CFC-4DD5-BDDE-0EB09A4F3768}" type="datetimeFigureOut">
              <a:rPr lang="en-IN" smtClean="0"/>
              <a:t>26-01-2025</a:t>
            </a:fld>
            <a:endParaRPr lang="en-IN"/>
          </a:p>
        </p:txBody>
      </p:sp>
      <p:sp>
        <p:nvSpPr>
          <p:cNvPr id="5" name="Footer Placeholder 4">
            <a:extLst>
              <a:ext uri="{FF2B5EF4-FFF2-40B4-BE49-F238E27FC236}">
                <a16:creationId xmlns:a16="http://schemas.microsoft.com/office/drawing/2014/main" id="{E5BFE96E-685C-3867-0EAD-8A70A6FBCF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8CE233-83BD-F0D0-2E01-F2F1EDAA2A50}"/>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120235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B4AB2-291B-32EF-ECE2-98012EC00C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B5C8FBF-FA1E-7FBE-9BE8-06D3506E4F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56C395-5B41-3535-B368-B9B720B97651}"/>
              </a:ext>
            </a:extLst>
          </p:cNvPr>
          <p:cNvSpPr>
            <a:spLocks noGrp="1"/>
          </p:cNvSpPr>
          <p:nvPr>
            <p:ph type="dt" sz="half" idx="10"/>
          </p:nvPr>
        </p:nvSpPr>
        <p:spPr/>
        <p:txBody>
          <a:bodyPr/>
          <a:lstStyle/>
          <a:p>
            <a:fld id="{A2ABFFA0-4CFC-4DD5-BDDE-0EB09A4F3768}" type="datetimeFigureOut">
              <a:rPr lang="en-IN" smtClean="0"/>
              <a:t>26-01-2025</a:t>
            </a:fld>
            <a:endParaRPr lang="en-IN"/>
          </a:p>
        </p:txBody>
      </p:sp>
      <p:sp>
        <p:nvSpPr>
          <p:cNvPr id="5" name="Footer Placeholder 4">
            <a:extLst>
              <a:ext uri="{FF2B5EF4-FFF2-40B4-BE49-F238E27FC236}">
                <a16:creationId xmlns:a16="http://schemas.microsoft.com/office/drawing/2014/main" id="{EFE33743-249F-36F5-AD4D-221E6E8CC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2EE33F-FBE7-342D-5020-C53258A46322}"/>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1098136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F042-71FB-2E3F-74AB-3C40999FA9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81FEB8-6DFD-E42A-2152-67D3AD9BB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2222962-E631-D94F-E82B-83459BC6E8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B1D5CA7-C78B-FE1E-772A-0E8C0BB30299}"/>
              </a:ext>
            </a:extLst>
          </p:cNvPr>
          <p:cNvSpPr>
            <a:spLocks noGrp="1"/>
          </p:cNvSpPr>
          <p:nvPr>
            <p:ph type="dt" sz="half" idx="10"/>
          </p:nvPr>
        </p:nvSpPr>
        <p:spPr/>
        <p:txBody>
          <a:bodyPr/>
          <a:lstStyle/>
          <a:p>
            <a:fld id="{A2ABFFA0-4CFC-4DD5-BDDE-0EB09A4F3768}" type="datetimeFigureOut">
              <a:rPr lang="en-IN" smtClean="0"/>
              <a:t>26-01-2025</a:t>
            </a:fld>
            <a:endParaRPr lang="en-IN"/>
          </a:p>
        </p:txBody>
      </p:sp>
      <p:sp>
        <p:nvSpPr>
          <p:cNvPr id="6" name="Footer Placeholder 5">
            <a:extLst>
              <a:ext uri="{FF2B5EF4-FFF2-40B4-BE49-F238E27FC236}">
                <a16:creationId xmlns:a16="http://schemas.microsoft.com/office/drawing/2014/main" id="{D6340638-6E3A-B71F-D796-A11B503E64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F799BA-549E-4288-7104-182BB5CB1D59}"/>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423150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C42F-9516-8026-000E-39D02C5C83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1A3599-E8E0-FA8C-94CD-741EE5F2B7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33D9E0-50AB-05D5-CC28-D2CE647DD1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B1ECEA9-4BD8-9EB7-32D2-858FAB83ED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B8F4BC-283A-DAF6-CC78-E9C55175DA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9A963DA-E1B5-3CAA-9EC7-8EE1F0239FAB}"/>
              </a:ext>
            </a:extLst>
          </p:cNvPr>
          <p:cNvSpPr>
            <a:spLocks noGrp="1"/>
          </p:cNvSpPr>
          <p:nvPr>
            <p:ph type="dt" sz="half" idx="10"/>
          </p:nvPr>
        </p:nvSpPr>
        <p:spPr/>
        <p:txBody>
          <a:bodyPr/>
          <a:lstStyle/>
          <a:p>
            <a:fld id="{A2ABFFA0-4CFC-4DD5-BDDE-0EB09A4F3768}" type="datetimeFigureOut">
              <a:rPr lang="en-IN" smtClean="0"/>
              <a:t>26-01-2025</a:t>
            </a:fld>
            <a:endParaRPr lang="en-IN"/>
          </a:p>
        </p:txBody>
      </p:sp>
      <p:sp>
        <p:nvSpPr>
          <p:cNvPr id="8" name="Footer Placeholder 7">
            <a:extLst>
              <a:ext uri="{FF2B5EF4-FFF2-40B4-BE49-F238E27FC236}">
                <a16:creationId xmlns:a16="http://schemas.microsoft.com/office/drawing/2014/main" id="{7691FA8D-BAE0-54BC-F47C-A3CB73EFFCC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BF5CABB-C5E0-FD7C-BF8B-8935052B3B8E}"/>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380538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8252-A1D6-1082-BD72-D35D8C8791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8CA389-E4D8-EC29-266C-D6EC1573722D}"/>
              </a:ext>
            </a:extLst>
          </p:cNvPr>
          <p:cNvSpPr>
            <a:spLocks noGrp="1"/>
          </p:cNvSpPr>
          <p:nvPr>
            <p:ph type="dt" sz="half" idx="10"/>
          </p:nvPr>
        </p:nvSpPr>
        <p:spPr/>
        <p:txBody>
          <a:bodyPr/>
          <a:lstStyle/>
          <a:p>
            <a:fld id="{A2ABFFA0-4CFC-4DD5-BDDE-0EB09A4F3768}" type="datetimeFigureOut">
              <a:rPr lang="en-IN" smtClean="0"/>
              <a:t>26-01-2025</a:t>
            </a:fld>
            <a:endParaRPr lang="en-IN"/>
          </a:p>
        </p:txBody>
      </p:sp>
      <p:sp>
        <p:nvSpPr>
          <p:cNvPr id="4" name="Footer Placeholder 3">
            <a:extLst>
              <a:ext uri="{FF2B5EF4-FFF2-40B4-BE49-F238E27FC236}">
                <a16:creationId xmlns:a16="http://schemas.microsoft.com/office/drawing/2014/main" id="{021AD84F-29A9-9146-7116-4C03E10535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032183E-20EB-E893-B2F9-65C00C96D334}"/>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2645539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768A8D-F422-BE13-BA55-91ECD0888306}"/>
              </a:ext>
            </a:extLst>
          </p:cNvPr>
          <p:cNvSpPr>
            <a:spLocks noGrp="1"/>
          </p:cNvSpPr>
          <p:nvPr>
            <p:ph type="dt" sz="half" idx="10"/>
          </p:nvPr>
        </p:nvSpPr>
        <p:spPr/>
        <p:txBody>
          <a:bodyPr/>
          <a:lstStyle/>
          <a:p>
            <a:fld id="{A2ABFFA0-4CFC-4DD5-BDDE-0EB09A4F3768}" type="datetimeFigureOut">
              <a:rPr lang="en-IN" smtClean="0"/>
              <a:t>26-01-2025</a:t>
            </a:fld>
            <a:endParaRPr lang="en-IN"/>
          </a:p>
        </p:txBody>
      </p:sp>
      <p:sp>
        <p:nvSpPr>
          <p:cNvPr id="3" name="Footer Placeholder 2">
            <a:extLst>
              <a:ext uri="{FF2B5EF4-FFF2-40B4-BE49-F238E27FC236}">
                <a16:creationId xmlns:a16="http://schemas.microsoft.com/office/drawing/2014/main" id="{BCC02C21-FF36-D2E1-4D13-DB0943F0B11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FE8A923-7531-74CE-2E3D-B6B04A5ACF9D}"/>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297052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4651-B4B8-C4F4-37F4-431A4725C5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4C8D8C0-6BAF-453F-1D74-696D40D9A6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9F5DEC-D0AE-4D24-E8F0-F419A328C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C14FED-09A6-F752-A84F-AE7D95E4E9F9}"/>
              </a:ext>
            </a:extLst>
          </p:cNvPr>
          <p:cNvSpPr>
            <a:spLocks noGrp="1"/>
          </p:cNvSpPr>
          <p:nvPr>
            <p:ph type="dt" sz="half" idx="10"/>
          </p:nvPr>
        </p:nvSpPr>
        <p:spPr/>
        <p:txBody>
          <a:bodyPr/>
          <a:lstStyle/>
          <a:p>
            <a:fld id="{A2ABFFA0-4CFC-4DD5-BDDE-0EB09A4F3768}" type="datetimeFigureOut">
              <a:rPr lang="en-IN" smtClean="0"/>
              <a:t>26-01-2025</a:t>
            </a:fld>
            <a:endParaRPr lang="en-IN"/>
          </a:p>
        </p:txBody>
      </p:sp>
      <p:sp>
        <p:nvSpPr>
          <p:cNvPr id="6" name="Footer Placeholder 5">
            <a:extLst>
              <a:ext uri="{FF2B5EF4-FFF2-40B4-BE49-F238E27FC236}">
                <a16:creationId xmlns:a16="http://schemas.microsoft.com/office/drawing/2014/main" id="{A89C4C18-B540-5BF3-0397-6935430295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CB9640-6A05-075A-9F0F-E0C1AA926567}"/>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1308441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99F6-87FA-470A-0FBC-01909B2906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92D21C7-4AE3-E8B5-3B98-3E6F8FED38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167BF4D-EE7B-3A2E-9575-4D26A3E8D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3E8E25-09D8-AF40-E59F-D7983E3EDAA3}"/>
              </a:ext>
            </a:extLst>
          </p:cNvPr>
          <p:cNvSpPr>
            <a:spLocks noGrp="1"/>
          </p:cNvSpPr>
          <p:nvPr>
            <p:ph type="dt" sz="half" idx="10"/>
          </p:nvPr>
        </p:nvSpPr>
        <p:spPr/>
        <p:txBody>
          <a:bodyPr/>
          <a:lstStyle/>
          <a:p>
            <a:fld id="{A2ABFFA0-4CFC-4DD5-BDDE-0EB09A4F3768}" type="datetimeFigureOut">
              <a:rPr lang="en-IN" smtClean="0"/>
              <a:t>26-01-2025</a:t>
            </a:fld>
            <a:endParaRPr lang="en-IN"/>
          </a:p>
        </p:txBody>
      </p:sp>
      <p:sp>
        <p:nvSpPr>
          <p:cNvPr id="6" name="Footer Placeholder 5">
            <a:extLst>
              <a:ext uri="{FF2B5EF4-FFF2-40B4-BE49-F238E27FC236}">
                <a16:creationId xmlns:a16="http://schemas.microsoft.com/office/drawing/2014/main" id="{CE099E99-C6E4-AE98-98A9-7AF1AA60AE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DD195B-1042-B399-11FF-ED3E469E6497}"/>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72114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5D3CD7-1B63-E538-D89C-2412A957C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D9DEB8-599B-F72E-9992-48AEB29EE7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F92AA4-35DB-72C9-2B69-FF66C743B3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BFFA0-4CFC-4DD5-BDDE-0EB09A4F3768}" type="datetimeFigureOut">
              <a:rPr lang="en-IN" smtClean="0"/>
              <a:t>26-01-2025</a:t>
            </a:fld>
            <a:endParaRPr lang="en-IN"/>
          </a:p>
        </p:txBody>
      </p:sp>
      <p:sp>
        <p:nvSpPr>
          <p:cNvPr id="5" name="Footer Placeholder 4">
            <a:extLst>
              <a:ext uri="{FF2B5EF4-FFF2-40B4-BE49-F238E27FC236}">
                <a16:creationId xmlns:a16="http://schemas.microsoft.com/office/drawing/2014/main" id="{8FF9FA1C-016D-6E12-5C58-ACA0A7641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D2E083-0444-F3D7-E783-93CF344923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36BC1F-8193-4658-87C4-011CD6BC3FC6}" type="slidenum">
              <a:rPr lang="en-IN" smtClean="0"/>
              <a:t>‹#›</a:t>
            </a:fld>
            <a:endParaRPr lang="en-IN"/>
          </a:p>
        </p:txBody>
      </p:sp>
    </p:spTree>
    <p:extLst>
      <p:ext uri="{BB962C8B-B14F-4D97-AF65-F5344CB8AC3E}">
        <p14:creationId xmlns:p14="http://schemas.microsoft.com/office/powerpoint/2010/main" val="1567782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yberhoot.com/cybrary/security-event-and-incident-management-sei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learn.microsoft.com/en-us/azure/frontdoor/front-door-custom-domain-https" TargetMode="External"/><Relationship Id="rId3" Type="http://schemas.openxmlformats.org/officeDocument/2006/relationships/hyperlink" Target="https://learn.microsoft.com/en-us/azure/frontdoor/front-door-traffic-acceleration?pivots=front-door-classic#connect-to-the-front-door-edge-location-split-tcp" TargetMode="External"/><Relationship Id="rId7" Type="http://schemas.openxmlformats.org/officeDocument/2006/relationships/hyperlink" Target="https://learn.microsoft.com/en-us/azure/frontdoor/front-door-routing-methods#affinity" TargetMode="External"/><Relationship Id="rId12" Type="http://schemas.openxmlformats.org/officeDocument/2006/relationships/hyperlink" Target="https://learn.microsoft.com/en-us/azure/frontdoor/front-door-http2"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learn.microsoft.com/en-us/azure/frontdoor/front-door-route-matching?pivots=front-door-classic" TargetMode="External"/><Relationship Id="rId11" Type="http://schemas.openxmlformats.org/officeDocument/2006/relationships/hyperlink" Target="https://learn.microsoft.com/en-us/azure/frontdoor/front-door-url-rewrite?pivots=front-door-classic" TargetMode="External"/><Relationship Id="rId5" Type="http://schemas.openxmlformats.org/officeDocument/2006/relationships/hyperlink" Target="https://learn.microsoft.com/en-us/azure/frontdoor/front-door-health-probes" TargetMode="External"/><Relationship Id="rId10" Type="http://schemas.openxmlformats.org/officeDocument/2006/relationships/hyperlink" Target="https://learn.microsoft.com/en-us/azure/web-application-firewall/overview" TargetMode="External"/><Relationship Id="rId4" Type="http://schemas.openxmlformats.org/officeDocument/2006/relationships/hyperlink" Target="https://learn.microsoft.com/en-us/azure/frontdoor/front-door-traffic-acceleration?pivots=front-door-classic#select-the-front-door-edge-location-for-the-request-anycast" TargetMode="External"/><Relationship Id="rId9" Type="http://schemas.openxmlformats.org/officeDocument/2006/relationships/hyperlink" Target="https://learn.microsoft.com/en-us/azure/frontdoor/front-door-custom-domain"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slide" Target="slide66.xml"/><Relationship Id="rId4" Type="http://schemas.openxmlformats.org/officeDocument/2006/relationships/image" Target="../media/image63.jpg"/></Relationships>
</file>

<file path=ppt/slides/_rels/slide6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hyperlink" Target="https://learn.microsoft.com/en-us/training/modules/introduction-to-azure-app-service/" TargetMode="External"/><Relationship Id="rId2" Type="http://schemas.openxmlformats.org/officeDocument/2006/relationships/hyperlink" Target="https://learn.microsoft.com/en-us/training/browse/?terms=service%20bus" TargetMode="External"/><Relationship Id="rId1" Type="http://schemas.openxmlformats.org/officeDocument/2006/relationships/slideLayout" Target="../slideLayouts/slideLayout12.xml"/><Relationship Id="rId5" Type="http://schemas.openxmlformats.org/officeDocument/2006/relationships/hyperlink" Target="https://learn.microsoft.com/en-us/training/paths/microsoft-azure-fundamentals-describe-cloud-concepts/" TargetMode="External"/><Relationship Id="rId4" Type="http://schemas.openxmlformats.org/officeDocument/2006/relationships/hyperlink" Target="https://www.examtopics.com/exams/microsoft/az-204/view/"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9A373-E274-2398-E4BA-D4D7724DEF6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1E550F5-2BB4-22BD-D944-D023D181BDB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32686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6"/>
        <p:cNvGrpSpPr/>
        <p:nvPr/>
      </p:nvGrpSpPr>
      <p:grpSpPr>
        <a:xfrm>
          <a:off x="0" y="0"/>
          <a:ext cx="0" cy="0"/>
          <a:chOff x="0" y="0"/>
          <a:chExt cx="0" cy="0"/>
        </a:xfrm>
      </p:grpSpPr>
      <p:sp>
        <p:nvSpPr>
          <p:cNvPr id="3047" name="Google Shape;3047;p142"/>
          <p:cNvSpPr txBox="1">
            <a:spLocks noGrp="1"/>
          </p:cNvSpPr>
          <p:nvPr>
            <p:ph type="body" idx="1"/>
          </p:nvPr>
        </p:nvSpPr>
        <p:spPr>
          <a:xfrm>
            <a:off x="138067" y="133460"/>
            <a:ext cx="12079014" cy="672454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Gateway offloading</a:t>
            </a:r>
            <a:endParaRPr/>
          </a:p>
          <a:p>
            <a:pPr marL="228600" lvl="0" indent="-50800" algn="l" rtl="0">
              <a:lnSpc>
                <a:spcPct val="90000"/>
              </a:lnSpc>
              <a:spcBef>
                <a:spcPts val="1000"/>
              </a:spcBef>
              <a:spcAft>
                <a:spcPts val="0"/>
              </a:spcAft>
              <a:buClr>
                <a:schemeClr val="dk1"/>
              </a:buClr>
              <a:buSzPts val="2800"/>
              <a:buNone/>
            </a:pPr>
            <a:endParaRPr/>
          </a:p>
        </p:txBody>
      </p:sp>
      <p:pic>
        <p:nvPicPr>
          <p:cNvPr id="3048" name="Google Shape;3048;p142"/>
          <p:cNvPicPr preferRelativeResize="0"/>
          <p:nvPr/>
        </p:nvPicPr>
        <p:blipFill rotWithShape="1">
          <a:blip r:embed="rId3">
            <a:alphaModFix/>
          </a:blip>
          <a:srcRect/>
          <a:stretch/>
        </p:blipFill>
        <p:spPr>
          <a:xfrm>
            <a:off x="76457" y="1576803"/>
            <a:ext cx="2209914" cy="1282766"/>
          </a:xfrm>
          <a:prstGeom prst="rect">
            <a:avLst/>
          </a:prstGeom>
          <a:noFill/>
          <a:ln>
            <a:noFill/>
          </a:ln>
        </p:spPr>
      </p:pic>
      <p:pic>
        <p:nvPicPr>
          <p:cNvPr id="3049" name="Google Shape;3049;p142"/>
          <p:cNvPicPr preferRelativeResize="0"/>
          <p:nvPr/>
        </p:nvPicPr>
        <p:blipFill rotWithShape="1">
          <a:blip r:embed="rId4">
            <a:alphaModFix/>
          </a:blip>
          <a:srcRect/>
          <a:stretch/>
        </p:blipFill>
        <p:spPr>
          <a:xfrm>
            <a:off x="66589" y="3720592"/>
            <a:ext cx="3861609" cy="2628798"/>
          </a:xfrm>
          <a:prstGeom prst="rect">
            <a:avLst/>
          </a:prstGeom>
          <a:noFill/>
          <a:ln>
            <a:noFill/>
          </a:ln>
        </p:spPr>
      </p:pic>
      <p:pic>
        <p:nvPicPr>
          <p:cNvPr id="3050" name="Google Shape;3050;p142"/>
          <p:cNvPicPr preferRelativeResize="0"/>
          <p:nvPr/>
        </p:nvPicPr>
        <p:blipFill rotWithShape="1">
          <a:blip r:embed="rId5">
            <a:alphaModFix/>
          </a:blip>
          <a:srcRect/>
          <a:stretch/>
        </p:blipFill>
        <p:spPr>
          <a:xfrm>
            <a:off x="4744696" y="764977"/>
            <a:ext cx="2865756" cy="1611948"/>
          </a:xfrm>
          <a:prstGeom prst="rect">
            <a:avLst/>
          </a:prstGeom>
          <a:noFill/>
          <a:ln>
            <a:noFill/>
          </a:ln>
        </p:spPr>
      </p:pic>
      <p:pic>
        <p:nvPicPr>
          <p:cNvPr id="3051" name="Google Shape;3051;p142"/>
          <p:cNvPicPr preferRelativeResize="0"/>
          <p:nvPr/>
        </p:nvPicPr>
        <p:blipFill rotWithShape="1">
          <a:blip r:embed="rId6">
            <a:alphaModFix/>
          </a:blip>
          <a:srcRect/>
          <a:stretch/>
        </p:blipFill>
        <p:spPr>
          <a:xfrm>
            <a:off x="4734186" y="3008441"/>
            <a:ext cx="2725705" cy="3223895"/>
          </a:xfrm>
          <a:prstGeom prst="rect">
            <a:avLst/>
          </a:prstGeom>
          <a:noFill/>
          <a:ln>
            <a:noFill/>
          </a:ln>
        </p:spPr>
      </p:pic>
      <p:pic>
        <p:nvPicPr>
          <p:cNvPr id="3052" name="Google Shape;3052;p142"/>
          <p:cNvPicPr preferRelativeResize="0"/>
          <p:nvPr/>
        </p:nvPicPr>
        <p:blipFill rotWithShape="1">
          <a:blip r:embed="rId7">
            <a:alphaModFix/>
          </a:blip>
          <a:srcRect/>
          <a:stretch/>
        </p:blipFill>
        <p:spPr>
          <a:xfrm>
            <a:off x="8265880" y="499578"/>
            <a:ext cx="3725622" cy="2508863"/>
          </a:xfrm>
          <a:prstGeom prst="rect">
            <a:avLst/>
          </a:prstGeom>
          <a:noFill/>
          <a:ln>
            <a:noFill/>
          </a:ln>
        </p:spPr>
      </p:pic>
      <p:pic>
        <p:nvPicPr>
          <p:cNvPr id="3053" name="Google Shape;3053;p142"/>
          <p:cNvPicPr preferRelativeResize="0"/>
          <p:nvPr/>
        </p:nvPicPr>
        <p:blipFill rotWithShape="1">
          <a:blip r:embed="rId8">
            <a:alphaModFix/>
          </a:blip>
          <a:srcRect/>
          <a:stretch/>
        </p:blipFill>
        <p:spPr>
          <a:xfrm>
            <a:off x="8250911" y="3134527"/>
            <a:ext cx="3803022" cy="3223895"/>
          </a:xfrm>
          <a:prstGeom prst="rect">
            <a:avLst/>
          </a:prstGeom>
          <a:noFill/>
          <a:ln>
            <a:noFill/>
          </a:ln>
        </p:spPr>
      </p:pic>
      <p:sp>
        <p:nvSpPr>
          <p:cNvPr id="3054" name="Google Shape;3054;p142"/>
          <p:cNvSpPr txBox="1"/>
          <p:nvPr/>
        </p:nvSpPr>
        <p:spPr>
          <a:xfrm>
            <a:off x="4939862" y="191565"/>
            <a:ext cx="32056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Gateway Routing Pattern (Define Routing Rules)</a:t>
            </a:r>
            <a:endParaRPr sz="1800">
              <a:solidFill>
                <a:schemeClr val="dk1"/>
              </a:solidFill>
              <a:latin typeface="Calibri"/>
              <a:ea typeface="Calibri"/>
              <a:cs typeface="Calibri"/>
              <a:sym typeface="Calibri"/>
            </a:endParaRPr>
          </a:p>
        </p:txBody>
      </p:sp>
      <p:sp>
        <p:nvSpPr>
          <p:cNvPr id="3055" name="Google Shape;3055;p142"/>
          <p:cNvSpPr txBox="1"/>
          <p:nvPr/>
        </p:nvSpPr>
        <p:spPr>
          <a:xfrm>
            <a:off x="9018902" y="40324"/>
            <a:ext cx="32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Gateway Aggregator Pattern</a:t>
            </a:r>
            <a:endParaRPr sz="1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C99D6-D7E5-D051-A40E-F1FB02680449}"/>
              </a:ext>
            </a:extLst>
          </p:cNvPr>
          <p:cNvSpPr>
            <a:spLocks noGrp="1"/>
          </p:cNvSpPr>
          <p:nvPr>
            <p:ph type="body" idx="1"/>
          </p:nvPr>
        </p:nvSpPr>
        <p:spPr>
          <a:xfrm>
            <a:off x="-1" y="1110615"/>
            <a:ext cx="6522722" cy="4636770"/>
          </a:xfrm>
        </p:spPr>
        <p:txBody>
          <a:bodyPr>
            <a:normAutofit lnSpcReduction="10000"/>
          </a:bodyPr>
          <a:lstStyle/>
          <a:p>
            <a:r>
              <a:rPr lang="en-US" sz="1600" b="1" dirty="0"/>
              <a:t>Approach to Managing Technical Debt:</a:t>
            </a:r>
            <a:endParaRPr lang="en-US" sz="1600" dirty="0"/>
          </a:p>
          <a:p>
            <a:r>
              <a:rPr lang="en-US" sz="1600" b="1" dirty="0"/>
              <a:t>Identify and Prioritize Debt:</a:t>
            </a:r>
            <a:endParaRPr lang="en-US" sz="1600" dirty="0"/>
          </a:p>
          <a:p>
            <a:pPr marL="628650" lvl="1" indent="-171450"/>
            <a:r>
              <a:rPr lang="en-US" sz="1100" dirty="0"/>
              <a:t>Conduct regular code reviews, audits, and architectural assessments to identify areas with high technical debt.</a:t>
            </a:r>
          </a:p>
          <a:p>
            <a:pPr marL="628650" lvl="1" indent="-171450"/>
            <a:r>
              <a:rPr lang="en-US" sz="1100" dirty="0"/>
              <a:t>Use tools like SonarQube to track code quality and maintain a backlog of technical debt items.</a:t>
            </a:r>
          </a:p>
          <a:p>
            <a:r>
              <a:rPr lang="en-US" sz="1600" b="1" dirty="0"/>
              <a:t>Categorize Debt:</a:t>
            </a:r>
            <a:endParaRPr lang="en-US" sz="1600" dirty="0"/>
          </a:p>
          <a:p>
            <a:pPr marL="628650" lvl="1" indent="-171450"/>
            <a:r>
              <a:rPr lang="en-US" sz="1100" dirty="0"/>
              <a:t>Separate debt into critical (blocking scalability or security) and non-critical (refactoring or optimization).</a:t>
            </a:r>
          </a:p>
          <a:p>
            <a:pPr marL="628650" lvl="1" indent="-171450"/>
            <a:r>
              <a:rPr lang="en-US" sz="1100" dirty="0"/>
              <a:t>Align debt prioritization with the business roadmap.</a:t>
            </a:r>
          </a:p>
          <a:p>
            <a:r>
              <a:rPr lang="en-US" sz="1600" b="1" dirty="0"/>
              <a:t>Allocate Time for Refactoring:</a:t>
            </a:r>
            <a:endParaRPr lang="en-US" sz="1600" dirty="0"/>
          </a:p>
          <a:p>
            <a:pPr marL="628650" lvl="1" indent="-171450"/>
            <a:r>
              <a:rPr lang="en-US" sz="1100" dirty="0"/>
              <a:t>Use the </a:t>
            </a:r>
            <a:r>
              <a:rPr lang="en-US" sz="1100" b="1" dirty="0"/>
              <a:t>"20/80 rule"</a:t>
            </a:r>
            <a:r>
              <a:rPr lang="en-US" sz="1100" dirty="0"/>
              <a:t> by allocating 20% of each sprint to addressing technical debt while delivering new features.</a:t>
            </a:r>
          </a:p>
          <a:p>
            <a:pPr marL="628650" lvl="1" indent="-171450"/>
            <a:r>
              <a:rPr lang="en-US" sz="1100" dirty="0"/>
              <a:t>Focus on areas with frequent changes to avoid compounding debt.</a:t>
            </a:r>
          </a:p>
          <a:p>
            <a:r>
              <a:rPr lang="en-US" sz="1600" b="1" dirty="0"/>
              <a:t>Automate Testing and CI/CD:</a:t>
            </a:r>
            <a:endParaRPr lang="en-US" sz="1600" dirty="0"/>
          </a:p>
          <a:p>
            <a:pPr marL="628650" lvl="1" indent="-171450"/>
            <a:r>
              <a:rPr lang="en-US" sz="1100" dirty="0"/>
              <a:t>Implement unit tests, integration tests, and CI/CD pipelines to prevent new debt.</a:t>
            </a:r>
          </a:p>
          <a:p>
            <a:pPr marL="628650" lvl="1" indent="-171450"/>
            <a:r>
              <a:rPr lang="en-US" sz="1100" dirty="0"/>
              <a:t>Enforce coding standards and static code analysis in the development process.</a:t>
            </a:r>
          </a:p>
          <a:p>
            <a:r>
              <a:rPr lang="en-US" sz="1600" b="1" dirty="0"/>
              <a:t>Educate and Align Teams:</a:t>
            </a:r>
            <a:endParaRPr lang="en-US" sz="1600" dirty="0"/>
          </a:p>
          <a:p>
            <a:pPr marL="628650" lvl="1" indent="-171450"/>
            <a:r>
              <a:rPr lang="en-US" sz="1100" dirty="0"/>
              <a:t>Work with stakeholders to communicate the long-term benefits of reducing debt, such as lower costs and faster delivery.</a:t>
            </a:r>
          </a:p>
          <a:p>
            <a:pPr marL="628650" lvl="1" indent="-171450"/>
            <a:r>
              <a:rPr lang="en-US" sz="1100" dirty="0"/>
              <a:t>Foster a culture of clean code and technical ownership within the team.</a:t>
            </a:r>
          </a:p>
          <a:p>
            <a:endParaRPr lang="en-IN" sz="1600" dirty="0"/>
          </a:p>
        </p:txBody>
      </p:sp>
      <p:sp>
        <p:nvSpPr>
          <p:cNvPr id="3" name="Title 2">
            <a:extLst>
              <a:ext uri="{FF2B5EF4-FFF2-40B4-BE49-F238E27FC236}">
                <a16:creationId xmlns:a16="http://schemas.microsoft.com/office/drawing/2014/main" id="{80B747AB-477E-95A3-A879-CE719DBD783A}"/>
              </a:ext>
            </a:extLst>
          </p:cNvPr>
          <p:cNvSpPr>
            <a:spLocks noGrp="1"/>
          </p:cNvSpPr>
          <p:nvPr>
            <p:ph type="title"/>
          </p:nvPr>
        </p:nvSpPr>
        <p:spPr>
          <a:xfrm>
            <a:off x="111760" y="244458"/>
            <a:ext cx="11998960" cy="990709"/>
          </a:xfrm>
        </p:spPr>
        <p:txBody>
          <a:bodyPr>
            <a:noAutofit/>
          </a:bodyPr>
          <a:lstStyle/>
          <a:p>
            <a:pPr marL="114300" indent="0"/>
            <a:r>
              <a:rPr lang="en-US" sz="2800" b="1" dirty="0">
                <a:solidFill>
                  <a:schemeClr val="tx1"/>
                </a:solidFill>
              </a:rPr>
              <a:t>7. What is your approach to managing technical debt in an enterprise system?</a:t>
            </a:r>
            <a:br>
              <a:rPr lang="en-US" sz="1800" b="1" dirty="0">
                <a:solidFill>
                  <a:schemeClr val="tx1"/>
                </a:solidFill>
              </a:rPr>
            </a:br>
            <a:r>
              <a:rPr lang="en-US" sz="1800" dirty="0">
                <a:solidFill>
                  <a:schemeClr val="tx1"/>
                </a:solidFill>
              </a:rPr>
              <a:t>Focus: Long-term maintainability and continuous improvement. Why they ask: They want to see how you prioritize improvements, reduce legacy dependencies, and align technical decisions with the business roadmap.</a:t>
            </a:r>
            <a:br>
              <a:rPr lang="en-US" sz="1800" dirty="0">
                <a:solidFill>
                  <a:schemeClr val="tx1"/>
                </a:solidFill>
              </a:rPr>
            </a:br>
            <a:endParaRPr lang="en-IN" sz="1800" dirty="0">
              <a:solidFill>
                <a:schemeClr val="tx1"/>
              </a:solidFill>
            </a:endParaRPr>
          </a:p>
        </p:txBody>
      </p:sp>
      <p:sp>
        <p:nvSpPr>
          <p:cNvPr id="5" name="TextBox 4">
            <a:extLst>
              <a:ext uri="{FF2B5EF4-FFF2-40B4-BE49-F238E27FC236}">
                <a16:creationId xmlns:a16="http://schemas.microsoft.com/office/drawing/2014/main" id="{7165CCD6-D30A-86FD-C321-9B11A4654BF5}"/>
              </a:ext>
            </a:extLst>
          </p:cNvPr>
          <p:cNvSpPr txBox="1"/>
          <p:nvPr/>
        </p:nvSpPr>
        <p:spPr>
          <a:xfrm>
            <a:off x="15240" y="5747385"/>
            <a:ext cx="12192000" cy="954107"/>
          </a:xfrm>
          <a:prstGeom prst="rect">
            <a:avLst/>
          </a:prstGeom>
          <a:noFill/>
        </p:spPr>
        <p:txBody>
          <a:bodyPr wrap="square">
            <a:spAutoFit/>
          </a:bodyPr>
          <a:lstStyle/>
          <a:p>
            <a:r>
              <a:rPr lang="en-US" sz="1400" b="1" dirty="0"/>
              <a:t>Example:</a:t>
            </a:r>
            <a:r>
              <a:rPr lang="en-US" sz="1400" dirty="0"/>
              <a:t> In a past project, the system's database queries caused performance bottlenecks. I prioritized query optimization and index management in sprints while ensuring minimal disruption to feature delivery. This reduced query latency by 50% and improved user satisfaction without delaying new releases.</a:t>
            </a:r>
          </a:p>
          <a:p>
            <a:r>
              <a:rPr lang="en-US" sz="1400" b="1" dirty="0"/>
              <a:t>Key Point:</a:t>
            </a:r>
            <a:r>
              <a:rPr lang="en-US" sz="1400" dirty="0"/>
              <a:t> Managing technical debt requires balancing short-term delivery goals with long-term system health, ensuring maintainability and alignment with business priorities.</a:t>
            </a:r>
          </a:p>
        </p:txBody>
      </p:sp>
      <p:sp>
        <p:nvSpPr>
          <p:cNvPr id="9" name="TextBox 8">
            <a:extLst>
              <a:ext uri="{FF2B5EF4-FFF2-40B4-BE49-F238E27FC236}">
                <a16:creationId xmlns:a16="http://schemas.microsoft.com/office/drawing/2014/main" id="{BE8B941A-CA2E-E325-7809-F56C31967F76}"/>
              </a:ext>
            </a:extLst>
          </p:cNvPr>
          <p:cNvSpPr txBox="1"/>
          <p:nvPr/>
        </p:nvSpPr>
        <p:spPr>
          <a:xfrm>
            <a:off x="6522721" y="1110615"/>
            <a:ext cx="5455917" cy="4401205"/>
          </a:xfrm>
          <a:prstGeom prst="rect">
            <a:avLst/>
          </a:prstGeom>
          <a:noFill/>
        </p:spPr>
        <p:txBody>
          <a:bodyPr wrap="square">
            <a:spAutoFit/>
          </a:bodyPr>
          <a:lstStyle/>
          <a:p>
            <a:pPr marL="285750" indent="-285750">
              <a:buFont typeface="Arial" panose="020B0604020202020204" pitchFamily="34" charset="0"/>
              <a:buChar char="•"/>
            </a:pPr>
            <a:r>
              <a:rPr lang="en-US" sz="1400" b="1" dirty="0"/>
              <a:t>Approach to Managing Technical Debt:</a:t>
            </a:r>
            <a:endParaRPr lang="en-US" sz="1400" dirty="0"/>
          </a:p>
          <a:p>
            <a:pPr marL="285750" indent="-285750">
              <a:buFont typeface="Arial" panose="020B0604020202020204" pitchFamily="34" charset="0"/>
              <a:buChar char="•"/>
            </a:pPr>
            <a:r>
              <a:rPr lang="en-US" sz="1400" b="1" dirty="0"/>
              <a:t>Assess and Prioritize:</a:t>
            </a:r>
            <a:endParaRPr lang="en-US" sz="1400" dirty="0"/>
          </a:p>
          <a:p>
            <a:pPr marL="742950" lvl="1" indent="-285750">
              <a:buFont typeface="Arial" panose="020B0604020202020204" pitchFamily="34" charset="0"/>
              <a:buChar char="•"/>
            </a:pPr>
            <a:r>
              <a:rPr lang="en-US" sz="1400" dirty="0"/>
              <a:t>Regularly review the codebase to identify high-impact areas with technical debt.</a:t>
            </a:r>
          </a:p>
          <a:p>
            <a:pPr marL="742950" lvl="1" indent="-285750">
              <a:buFont typeface="Arial" panose="020B0604020202020204" pitchFamily="34" charset="0"/>
              <a:buChar char="•"/>
            </a:pPr>
            <a:r>
              <a:rPr lang="en-US" sz="1400" dirty="0"/>
              <a:t>Prioritize fixing debt that directly affects performance, scalability, or security.</a:t>
            </a:r>
          </a:p>
          <a:p>
            <a:pPr marL="285750" indent="-285750">
              <a:buFont typeface="Arial" panose="020B0604020202020204" pitchFamily="34" charset="0"/>
              <a:buChar char="•"/>
            </a:pPr>
            <a:r>
              <a:rPr lang="en-US" sz="1400" b="1" dirty="0"/>
              <a:t>Integrate into Sprints:</a:t>
            </a:r>
            <a:endParaRPr lang="en-US" sz="1400" dirty="0"/>
          </a:p>
          <a:p>
            <a:pPr marL="742950" lvl="1" indent="-285750">
              <a:buFont typeface="Arial" panose="020B0604020202020204" pitchFamily="34" charset="0"/>
              <a:buChar char="•"/>
            </a:pPr>
            <a:r>
              <a:rPr lang="en-US" sz="1400" dirty="0"/>
              <a:t>Allocate a dedicated percentage of sprint capacity to addressing technical debt alongside new feature development.</a:t>
            </a:r>
          </a:p>
          <a:p>
            <a:pPr marL="742950" lvl="1" indent="-285750">
              <a:buFont typeface="Arial" panose="020B0604020202020204" pitchFamily="34" charset="0"/>
              <a:buChar char="•"/>
            </a:pPr>
            <a:r>
              <a:rPr lang="en-US" sz="1400" dirty="0"/>
              <a:t>Focus on refactoring areas that are frequently updated to avoid accumulating more debt.</a:t>
            </a:r>
          </a:p>
          <a:p>
            <a:pPr marL="285750" indent="-285750">
              <a:buFont typeface="Arial" panose="020B0604020202020204" pitchFamily="34" charset="0"/>
              <a:buChar char="•"/>
            </a:pPr>
            <a:r>
              <a:rPr lang="en-US" sz="1400" b="1" dirty="0"/>
              <a:t>Proactive Practices:</a:t>
            </a:r>
            <a:endParaRPr lang="en-US" sz="1400" dirty="0"/>
          </a:p>
          <a:p>
            <a:pPr marL="742950" lvl="1" indent="-285750">
              <a:buFont typeface="Arial" panose="020B0604020202020204" pitchFamily="34" charset="0"/>
              <a:buChar char="•"/>
            </a:pPr>
            <a:r>
              <a:rPr lang="en-US" sz="1400" dirty="0"/>
              <a:t>Enforce coding standards, conduct regular peer reviews, and implement static code analysis tools.</a:t>
            </a:r>
          </a:p>
          <a:p>
            <a:pPr marL="742950" lvl="1" indent="-285750">
              <a:buFont typeface="Arial" panose="020B0604020202020204" pitchFamily="34" charset="0"/>
              <a:buChar char="•"/>
            </a:pPr>
            <a:r>
              <a:rPr lang="en-US" sz="1400" dirty="0"/>
              <a:t>Use CI/CD pipelines to catch issues early and prevent new debt from creeping in.</a:t>
            </a:r>
          </a:p>
          <a:p>
            <a:pPr marL="285750" indent="-285750">
              <a:buFont typeface="Arial" panose="020B0604020202020204" pitchFamily="34" charset="0"/>
              <a:buChar char="•"/>
            </a:pPr>
            <a:r>
              <a:rPr lang="en-US" sz="1400" b="1" dirty="0"/>
              <a:t>Communicate Value:</a:t>
            </a:r>
            <a:endParaRPr lang="en-US" sz="1400" dirty="0"/>
          </a:p>
          <a:p>
            <a:pPr marL="742950" lvl="1" indent="-285750">
              <a:buFont typeface="Arial" panose="020B0604020202020204" pitchFamily="34" charset="0"/>
              <a:buChar char="•"/>
            </a:pPr>
            <a:r>
              <a:rPr lang="en-US" sz="1400" dirty="0"/>
              <a:t>Explain the business impact of reducing technical debt, like fewer outages, faster releases, and lower maintenance costs.</a:t>
            </a:r>
          </a:p>
        </p:txBody>
      </p:sp>
    </p:spTree>
    <p:extLst>
      <p:ext uri="{BB962C8B-B14F-4D97-AF65-F5344CB8AC3E}">
        <p14:creationId xmlns:p14="http://schemas.microsoft.com/office/powerpoint/2010/main" val="33005203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6A8027-8C7C-CA7F-F474-F99DA6A1D2EA}"/>
              </a:ext>
            </a:extLst>
          </p:cNvPr>
          <p:cNvSpPr>
            <a:spLocks noGrp="1"/>
          </p:cNvSpPr>
          <p:nvPr>
            <p:ph type="body" idx="1"/>
          </p:nvPr>
        </p:nvSpPr>
        <p:spPr>
          <a:xfrm>
            <a:off x="187960" y="166581"/>
            <a:ext cx="11831320" cy="1022139"/>
          </a:xfrm>
        </p:spPr>
        <p:txBody>
          <a:bodyPr>
            <a:normAutofit fontScale="62500" lnSpcReduction="20000"/>
          </a:bodyPr>
          <a:lstStyle/>
          <a:p>
            <a:pPr marL="114300" indent="0">
              <a:buNone/>
            </a:pPr>
            <a:r>
              <a:rPr lang="en-US" sz="2800" b="1" dirty="0"/>
              <a:t>Can you walk us through your process for creating a roadmap for a new IT solution?</a:t>
            </a:r>
          </a:p>
          <a:p>
            <a:pPr marL="114300" indent="0">
              <a:buNone/>
            </a:pPr>
            <a:r>
              <a:rPr lang="en-US" sz="2800" dirty="0"/>
              <a:t>Focus: Strategic planning, milestones, and </a:t>
            </a:r>
            <a:r>
              <a:rPr lang="en-US" sz="2800" dirty="0" err="1"/>
              <a:t>deliverables.Why</a:t>
            </a:r>
            <a:r>
              <a:rPr lang="en-US" sz="2800" dirty="0"/>
              <a:t> they ask: This question evaluates your ability to balance immediate project needs with long-term business objectives, as well as your planning and prioritization skills.</a:t>
            </a:r>
          </a:p>
          <a:p>
            <a:endParaRPr lang="en-IN" dirty="0"/>
          </a:p>
        </p:txBody>
      </p:sp>
      <p:sp>
        <p:nvSpPr>
          <p:cNvPr id="5" name="TextBox 4">
            <a:extLst>
              <a:ext uri="{FF2B5EF4-FFF2-40B4-BE49-F238E27FC236}">
                <a16:creationId xmlns:a16="http://schemas.microsoft.com/office/drawing/2014/main" id="{87B50144-90AC-E6B9-4045-D3F904EDFF7C}"/>
              </a:ext>
            </a:extLst>
          </p:cNvPr>
          <p:cNvSpPr txBox="1"/>
          <p:nvPr/>
        </p:nvSpPr>
        <p:spPr>
          <a:xfrm>
            <a:off x="416560" y="1188720"/>
            <a:ext cx="12004040" cy="5262979"/>
          </a:xfrm>
          <a:prstGeom prst="rect">
            <a:avLst/>
          </a:prstGeom>
          <a:noFill/>
        </p:spPr>
        <p:txBody>
          <a:bodyPr wrap="square">
            <a:spAutoFit/>
          </a:bodyPr>
          <a:lstStyle/>
          <a:p>
            <a:r>
              <a:rPr lang="en-US" sz="1400" b="1" dirty="0"/>
              <a:t>Process for Creating a Roadmap for a New IT Solution:</a:t>
            </a:r>
            <a:endParaRPr lang="en-US" sz="1400" dirty="0"/>
          </a:p>
          <a:p>
            <a:pPr>
              <a:buFont typeface="+mj-lt"/>
              <a:buAutoNum type="arabicPeriod"/>
            </a:pPr>
            <a:r>
              <a:rPr lang="en-US" sz="1400" b="1" dirty="0"/>
              <a:t>Understand Business Objectives:</a:t>
            </a:r>
            <a:endParaRPr lang="en-US" sz="1400" dirty="0"/>
          </a:p>
          <a:p>
            <a:pPr marL="742950" lvl="1" indent="-285750">
              <a:buFont typeface="+mj-lt"/>
              <a:buAutoNum type="arabicPeriod"/>
            </a:pPr>
            <a:r>
              <a:rPr lang="en-US" sz="1400" dirty="0"/>
              <a:t>Begin by meeting with stakeholders to identify business goals, pain points, and success criteria.</a:t>
            </a:r>
          </a:p>
          <a:p>
            <a:pPr marL="742950" lvl="1" indent="-285750">
              <a:buFont typeface="+mj-lt"/>
              <a:buAutoNum type="arabicPeriod"/>
            </a:pPr>
            <a:r>
              <a:rPr lang="en-US" sz="1400" dirty="0"/>
              <a:t>Align the solution’s scope with both short-term needs and long-term objectives.</a:t>
            </a:r>
          </a:p>
          <a:p>
            <a:pPr>
              <a:buFont typeface="+mj-lt"/>
              <a:buAutoNum type="arabicPeriod"/>
            </a:pPr>
            <a:r>
              <a:rPr lang="en-US" sz="1400" b="1" dirty="0"/>
              <a:t>Gather Requirements:</a:t>
            </a:r>
            <a:endParaRPr lang="en-US" sz="1400" dirty="0"/>
          </a:p>
          <a:p>
            <a:pPr marL="742950" lvl="1" indent="-285750">
              <a:buFont typeface="+mj-lt"/>
              <a:buAutoNum type="arabicPeriod"/>
            </a:pPr>
            <a:r>
              <a:rPr lang="en-US" sz="1400" dirty="0"/>
              <a:t>Collaborate with technical and business teams to gather functional and non-functional requirements.</a:t>
            </a:r>
          </a:p>
          <a:p>
            <a:pPr marL="742950" lvl="1" indent="-285750">
              <a:buFont typeface="+mj-lt"/>
              <a:buAutoNum type="arabicPeriod"/>
            </a:pPr>
            <a:r>
              <a:rPr lang="en-US" sz="1400" dirty="0"/>
              <a:t>Prioritize features based on impact, feasibility, and urgency.</a:t>
            </a:r>
          </a:p>
          <a:p>
            <a:pPr>
              <a:buFont typeface="+mj-lt"/>
              <a:buAutoNum type="arabicPeriod"/>
            </a:pPr>
            <a:r>
              <a:rPr lang="en-US" sz="1400" b="1" dirty="0"/>
              <a:t>Define Key Milestones:</a:t>
            </a:r>
            <a:endParaRPr lang="en-US" sz="1400" dirty="0"/>
          </a:p>
          <a:p>
            <a:pPr marL="742950" lvl="1" indent="-285750">
              <a:buFont typeface="+mj-lt"/>
              <a:buAutoNum type="arabicPeriod"/>
            </a:pPr>
            <a:r>
              <a:rPr lang="en-US" sz="1400" dirty="0"/>
              <a:t>Break the solution into phases, such as proof of concept (POC), MVP, and full deployment.</a:t>
            </a:r>
          </a:p>
          <a:p>
            <a:pPr marL="742950" lvl="1" indent="-285750">
              <a:buFont typeface="+mj-lt"/>
              <a:buAutoNum type="arabicPeriod"/>
            </a:pPr>
            <a:r>
              <a:rPr lang="en-US" sz="1400" dirty="0"/>
              <a:t>Assign deliverables to each phase with clear timelines and measurable outcomes.</a:t>
            </a:r>
          </a:p>
          <a:p>
            <a:pPr>
              <a:buFont typeface="+mj-lt"/>
              <a:buAutoNum type="arabicPeriod"/>
            </a:pPr>
            <a:r>
              <a:rPr lang="en-US" sz="1400" b="1" dirty="0"/>
              <a:t>Plan Resources and Dependencies:</a:t>
            </a:r>
            <a:endParaRPr lang="en-US" sz="1400" dirty="0"/>
          </a:p>
          <a:p>
            <a:pPr marL="742950" lvl="1" indent="-285750">
              <a:buFont typeface="+mj-lt"/>
              <a:buAutoNum type="arabicPeriod"/>
            </a:pPr>
            <a:r>
              <a:rPr lang="en-US" sz="1400" dirty="0"/>
              <a:t>Identify required tools, technologies, and team roles.</a:t>
            </a:r>
          </a:p>
          <a:p>
            <a:pPr marL="742950" lvl="1" indent="-285750">
              <a:buFont typeface="+mj-lt"/>
              <a:buAutoNum type="arabicPeriod"/>
            </a:pPr>
            <a:r>
              <a:rPr lang="en-US" sz="1400" dirty="0"/>
              <a:t>Map dependencies, such as infrastructure readiness or third-party integrations, to avoid bottlenecks.</a:t>
            </a:r>
          </a:p>
          <a:p>
            <a:pPr>
              <a:buFont typeface="+mj-lt"/>
              <a:buAutoNum type="arabicPeriod"/>
            </a:pPr>
            <a:r>
              <a:rPr lang="en-US" sz="1400" b="1" dirty="0"/>
              <a:t>Build a Visual Roadmap:</a:t>
            </a:r>
            <a:endParaRPr lang="en-US" sz="1400" dirty="0"/>
          </a:p>
          <a:p>
            <a:pPr marL="742950" lvl="1" indent="-285750">
              <a:buFont typeface="+mj-lt"/>
              <a:buAutoNum type="arabicPeriod"/>
            </a:pPr>
            <a:r>
              <a:rPr lang="en-US" sz="1400" dirty="0"/>
              <a:t>Use tools like Azure DevOps Boards, Jira, or Gantt charts to create a clear and actionable roadmap.</a:t>
            </a:r>
          </a:p>
          <a:p>
            <a:pPr marL="742950" lvl="1" indent="-285750">
              <a:buFont typeface="+mj-lt"/>
              <a:buAutoNum type="arabicPeriod"/>
            </a:pPr>
            <a:r>
              <a:rPr lang="en-US" sz="1400" dirty="0"/>
              <a:t>Highlight critical milestones, dependencies, and deadlines.</a:t>
            </a:r>
          </a:p>
          <a:p>
            <a:pPr>
              <a:buFont typeface="+mj-lt"/>
              <a:buAutoNum type="arabicPeriod"/>
            </a:pPr>
            <a:r>
              <a:rPr lang="en-US" sz="1400" b="1" dirty="0"/>
              <a:t>Iterate and Communicate:</a:t>
            </a:r>
            <a:endParaRPr lang="en-US" sz="1400" dirty="0"/>
          </a:p>
          <a:p>
            <a:pPr marL="742950" lvl="1" indent="-285750">
              <a:buFont typeface="+mj-lt"/>
              <a:buAutoNum type="arabicPeriod"/>
            </a:pPr>
            <a:r>
              <a:rPr lang="en-US" sz="1400" dirty="0"/>
              <a:t>Regularly review the roadmap with stakeholders, adjusting it based on feedback and evolving priorities.</a:t>
            </a:r>
          </a:p>
          <a:p>
            <a:pPr marL="742950" lvl="1" indent="-285750">
              <a:buFont typeface="+mj-lt"/>
              <a:buAutoNum type="arabicPeriod"/>
            </a:pPr>
            <a:r>
              <a:rPr lang="en-US" sz="1400" dirty="0"/>
              <a:t>Maintain open communication to manage expectations and keep everyone aligned.</a:t>
            </a:r>
          </a:p>
          <a:p>
            <a:r>
              <a:rPr lang="en-US" sz="1400" b="1" dirty="0"/>
              <a:t>Example:</a:t>
            </a:r>
            <a:br>
              <a:rPr lang="en-US" sz="1400" dirty="0"/>
            </a:br>
            <a:r>
              <a:rPr lang="en-US" sz="1400" dirty="0"/>
              <a:t>While designing a microservices-based e-commerce platform, I created a roadmap with three phases:</a:t>
            </a:r>
          </a:p>
          <a:p>
            <a:pPr>
              <a:buFont typeface="+mj-lt"/>
              <a:buAutoNum type="arabicPeriod"/>
            </a:pPr>
            <a:r>
              <a:rPr lang="en-US" sz="1400" b="1" dirty="0"/>
              <a:t>POC:</a:t>
            </a:r>
            <a:r>
              <a:rPr lang="en-US" sz="1400" dirty="0"/>
              <a:t> Built core services (user, product, and order management) to validate the architecture.</a:t>
            </a:r>
          </a:p>
          <a:p>
            <a:pPr>
              <a:buFont typeface="+mj-lt"/>
              <a:buAutoNum type="arabicPeriod"/>
            </a:pPr>
            <a:r>
              <a:rPr lang="en-US" sz="1400" b="1" dirty="0"/>
              <a:t>MVP:</a:t>
            </a:r>
            <a:r>
              <a:rPr lang="en-US" sz="1400" dirty="0"/>
              <a:t> Added payment and inventory modules with basic scalability.</a:t>
            </a:r>
          </a:p>
          <a:p>
            <a:pPr>
              <a:buFont typeface="+mj-lt"/>
              <a:buAutoNum type="arabicPeriod"/>
            </a:pPr>
            <a:r>
              <a:rPr lang="en-US" sz="1400" b="1" dirty="0"/>
              <a:t>Full Deployment:</a:t>
            </a:r>
            <a:r>
              <a:rPr lang="en-US" sz="1400" dirty="0"/>
              <a:t> Incorporated advanced features like real-time analytics, multi-region failover, and monitoring.</a:t>
            </a:r>
          </a:p>
        </p:txBody>
      </p:sp>
    </p:spTree>
    <p:extLst>
      <p:ext uri="{BB962C8B-B14F-4D97-AF65-F5344CB8AC3E}">
        <p14:creationId xmlns:p14="http://schemas.microsoft.com/office/powerpoint/2010/main" val="33656982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8A65B-EB9B-B638-0CB1-B7A3BCD7A39B}"/>
              </a:ext>
            </a:extLst>
          </p:cNvPr>
          <p:cNvSpPr>
            <a:spLocks noGrp="1"/>
          </p:cNvSpPr>
          <p:nvPr>
            <p:ph type="body" idx="1"/>
          </p:nvPr>
        </p:nvSpPr>
        <p:spPr>
          <a:xfrm>
            <a:off x="101600" y="349461"/>
            <a:ext cx="11747500" cy="1161839"/>
          </a:xfrm>
        </p:spPr>
        <p:txBody>
          <a:bodyPr>
            <a:normAutofit fontScale="62500" lnSpcReduction="20000"/>
          </a:bodyPr>
          <a:lstStyle/>
          <a:p>
            <a:pPr marL="114300" indent="0">
              <a:buNone/>
            </a:pPr>
            <a:r>
              <a:rPr lang="en-US" sz="2800" b="1" dirty="0"/>
              <a:t>9. How do you approach ensuring data consistency and reliability in a distributed architecture?</a:t>
            </a:r>
          </a:p>
          <a:p>
            <a:pPr marL="114300" indent="0">
              <a:buNone/>
            </a:pPr>
            <a:r>
              <a:rPr lang="en-US" sz="2800" dirty="0"/>
              <a:t>Focus: Eventual consistency, transactional integrity, and patterns like SAGA or </a:t>
            </a:r>
            <a:r>
              <a:rPr lang="en-US" sz="2800" dirty="0" err="1"/>
              <a:t>CQRS.Why</a:t>
            </a:r>
            <a:r>
              <a:rPr lang="en-US" sz="2800" dirty="0"/>
              <a:t> they ask: Distributed systems often deal with data synchronization challenges. They want to understand your experience with patterns to handle these challenges effectively.</a:t>
            </a:r>
          </a:p>
          <a:p>
            <a:endParaRPr lang="en-IN" dirty="0"/>
          </a:p>
        </p:txBody>
      </p:sp>
      <p:sp>
        <p:nvSpPr>
          <p:cNvPr id="5" name="TextBox 4">
            <a:extLst>
              <a:ext uri="{FF2B5EF4-FFF2-40B4-BE49-F238E27FC236}">
                <a16:creationId xmlns:a16="http://schemas.microsoft.com/office/drawing/2014/main" id="{17BB6DC6-0094-D8C2-12B2-69E77F2B128F}"/>
              </a:ext>
            </a:extLst>
          </p:cNvPr>
          <p:cNvSpPr txBox="1"/>
          <p:nvPr/>
        </p:nvSpPr>
        <p:spPr>
          <a:xfrm>
            <a:off x="165100" y="1612900"/>
            <a:ext cx="11747500" cy="4616648"/>
          </a:xfrm>
          <a:prstGeom prst="rect">
            <a:avLst/>
          </a:prstGeom>
          <a:noFill/>
        </p:spPr>
        <p:txBody>
          <a:bodyPr wrap="square">
            <a:spAutoFit/>
          </a:bodyPr>
          <a:lstStyle/>
          <a:p>
            <a:r>
              <a:rPr lang="en-US" sz="1400" b="1" dirty="0"/>
              <a:t>Approach to Ensuring Data Consistency and Reliability in Distributed Architecture:</a:t>
            </a:r>
            <a:endParaRPr lang="en-US" sz="1400" dirty="0"/>
          </a:p>
          <a:p>
            <a:pPr>
              <a:buFont typeface="+mj-lt"/>
              <a:buAutoNum type="arabicPeriod"/>
            </a:pPr>
            <a:r>
              <a:rPr lang="en-US" sz="1400" b="1" dirty="0"/>
              <a:t>Understand Consistency Requirements:</a:t>
            </a:r>
            <a:endParaRPr lang="en-US" sz="1400" dirty="0"/>
          </a:p>
          <a:p>
            <a:pPr marL="742950" lvl="1" indent="-285750">
              <a:buFont typeface="+mj-lt"/>
              <a:buAutoNum type="arabicPeriod"/>
            </a:pPr>
            <a:r>
              <a:rPr lang="en-US" sz="1400" dirty="0"/>
              <a:t>Identify where </a:t>
            </a:r>
            <a:r>
              <a:rPr lang="en-US" sz="1400" b="1" dirty="0"/>
              <a:t>strong consistency</a:t>
            </a:r>
            <a:r>
              <a:rPr lang="en-US" sz="1400" dirty="0"/>
              <a:t> (e.g., financial transactions) is critical versus where </a:t>
            </a:r>
            <a:r>
              <a:rPr lang="en-US" sz="1400" b="1" dirty="0"/>
              <a:t>eventual consistency</a:t>
            </a:r>
            <a:r>
              <a:rPr lang="en-US" sz="1400" dirty="0"/>
              <a:t> (e.g., inventory updates) is acceptable.</a:t>
            </a:r>
          </a:p>
          <a:p>
            <a:pPr marL="742950" lvl="1" indent="-285750">
              <a:buFont typeface="+mj-lt"/>
              <a:buAutoNum type="arabicPeriod"/>
            </a:pPr>
            <a:r>
              <a:rPr lang="en-US" sz="1400" dirty="0"/>
              <a:t>Engage stakeholders to balance business needs with system performance.</a:t>
            </a:r>
          </a:p>
          <a:p>
            <a:pPr>
              <a:buFont typeface="+mj-lt"/>
              <a:buAutoNum type="arabicPeriod"/>
            </a:pPr>
            <a:r>
              <a:rPr lang="en-US" sz="1400" b="1" dirty="0"/>
              <a:t>Use Appropriate Patterns:</a:t>
            </a:r>
            <a:endParaRPr lang="en-US" sz="1400" dirty="0"/>
          </a:p>
          <a:p>
            <a:pPr marL="742950" lvl="1" indent="-285750">
              <a:buFont typeface="+mj-lt"/>
              <a:buAutoNum type="arabicPeriod"/>
            </a:pPr>
            <a:r>
              <a:rPr lang="en-US" sz="1400" b="1" dirty="0"/>
              <a:t>SAGA Pattern:</a:t>
            </a:r>
            <a:r>
              <a:rPr lang="en-US" sz="1400" dirty="0"/>
              <a:t> For distributed transactions, implement SAGA with compensating actions to maintain consistency across microservices.</a:t>
            </a:r>
          </a:p>
          <a:p>
            <a:pPr marL="742950" lvl="1" indent="-285750">
              <a:buFont typeface="+mj-lt"/>
              <a:buAutoNum type="arabicPeriod"/>
            </a:pPr>
            <a:r>
              <a:rPr lang="en-US" sz="1400" b="1" dirty="0"/>
              <a:t>CQRS (Command Query Responsibility Segregation):</a:t>
            </a:r>
            <a:r>
              <a:rPr lang="en-US" sz="1400" dirty="0"/>
              <a:t> Separate read and write operations to optimize consistency and performance for complex systems.</a:t>
            </a:r>
          </a:p>
          <a:p>
            <a:pPr marL="742950" lvl="1" indent="-285750">
              <a:buFont typeface="+mj-lt"/>
              <a:buAutoNum type="arabicPeriod"/>
            </a:pPr>
            <a:r>
              <a:rPr lang="en-US" sz="1400" b="1" dirty="0"/>
              <a:t>Event Sourcing:</a:t>
            </a:r>
            <a:r>
              <a:rPr lang="en-US" sz="1400" dirty="0"/>
              <a:t> Store state changes as events, allowing for replay and recovery to maintain data integrity.</a:t>
            </a:r>
          </a:p>
          <a:p>
            <a:pPr>
              <a:buFont typeface="+mj-lt"/>
              <a:buAutoNum type="arabicPeriod"/>
            </a:pPr>
            <a:r>
              <a:rPr lang="en-US" sz="1400" b="1" dirty="0"/>
              <a:t>Transaction Management:</a:t>
            </a:r>
            <a:endParaRPr lang="en-US" sz="1400" dirty="0"/>
          </a:p>
          <a:p>
            <a:pPr marL="742950" lvl="1" indent="-285750">
              <a:buFont typeface="+mj-lt"/>
              <a:buAutoNum type="arabicPeriod"/>
            </a:pPr>
            <a:r>
              <a:rPr lang="en-US" sz="1400" dirty="0"/>
              <a:t>Use distributed transaction managers or patterns like </a:t>
            </a:r>
            <a:r>
              <a:rPr lang="en-US" sz="1400" b="1" dirty="0"/>
              <a:t>Outbox</a:t>
            </a:r>
            <a:r>
              <a:rPr lang="en-US" sz="1400" dirty="0"/>
              <a:t> for atomic updates in event-driven systems.</a:t>
            </a:r>
          </a:p>
          <a:p>
            <a:pPr marL="742950" lvl="1" indent="-285750">
              <a:buFont typeface="+mj-lt"/>
              <a:buAutoNum type="arabicPeriod"/>
            </a:pPr>
            <a:r>
              <a:rPr lang="en-US" sz="1400" dirty="0"/>
              <a:t>Leverage idempotency in APIs and retries to handle failures gracefully.</a:t>
            </a:r>
          </a:p>
          <a:p>
            <a:pPr>
              <a:buFont typeface="+mj-lt"/>
              <a:buAutoNum type="arabicPeriod"/>
            </a:pPr>
            <a:r>
              <a:rPr lang="en-US" sz="1400" b="1" dirty="0"/>
              <a:t>Data Synchronization:</a:t>
            </a:r>
            <a:endParaRPr lang="en-US" sz="1400" dirty="0"/>
          </a:p>
          <a:p>
            <a:pPr marL="742950" lvl="1" indent="-285750">
              <a:buFont typeface="+mj-lt"/>
              <a:buAutoNum type="arabicPeriod"/>
            </a:pPr>
            <a:r>
              <a:rPr lang="en-US" sz="1400" dirty="0"/>
              <a:t>Use messaging systems like </a:t>
            </a:r>
            <a:r>
              <a:rPr lang="en-US" sz="1400" b="1" dirty="0"/>
              <a:t>Azure Service Bus</a:t>
            </a:r>
            <a:r>
              <a:rPr lang="en-US" sz="1400" dirty="0"/>
              <a:t>, </a:t>
            </a:r>
            <a:r>
              <a:rPr lang="en-US" sz="1400" b="1" dirty="0"/>
              <a:t>Kafka</a:t>
            </a:r>
            <a:r>
              <a:rPr lang="en-US" sz="1400" dirty="0"/>
              <a:t>, or </a:t>
            </a:r>
            <a:r>
              <a:rPr lang="en-US" sz="1400" b="1" dirty="0"/>
              <a:t>RabbitMQ</a:t>
            </a:r>
            <a:r>
              <a:rPr lang="en-US" sz="1400" dirty="0"/>
              <a:t> to propagate changes and ensure reliable delivery.</a:t>
            </a:r>
          </a:p>
          <a:p>
            <a:pPr marL="742950" lvl="1" indent="-285750">
              <a:buFont typeface="+mj-lt"/>
              <a:buAutoNum type="arabicPeriod"/>
            </a:pPr>
            <a:r>
              <a:rPr lang="en-US" sz="1400" dirty="0"/>
              <a:t>Implement mechanisms like </a:t>
            </a:r>
            <a:r>
              <a:rPr lang="en-US" sz="1400" b="1" dirty="0"/>
              <a:t>event versioning</a:t>
            </a:r>
            <a:r>
              <a:rPr lang="en-US" sz="1400" dirty="0"/>
              <a:t> to handle schema changes without breaking consumers.</a:t>
            </a:r>
          </a:p>
          <a:p>
            <a:pPr>
              <a:buFont typeface="+mj-lt"/>
              <a:buAutoNum type="arabicPeriod"/>
            </a:pPr>
            <a:r>
              <a:rPr lang="en-US" sz="1400" b="1" dirty="0"/>
              <a:t>Monitoring and Alerting:</a:t>
            </a:r>
            <a:endParaRPr lang="en-US" sz="1400" dirty="0"/>
          </a:p>
          <a:p>
            <a:pPr marL="742950" lvl="1" indent="-285750">
              <a:buFont typeface="+mj-lt"/>
              <a:buAutoNum type="arabicPeriod"/>
            </a:pPr>
            <a:r>
              <a:rPr lang="en-US" sz="1400" dirty="0"/>
              <a:t>Use tools like </a:t>
            </a:r>
            <a:r>
              <a:rPr lang="en-US" sz="1400" b="1" dirty="0"/>
              <a:t>Application Insights</a:t>
            </a:r>
            <a:r>
              <a:rPr lang="en-US" sz="1400" dirty="0"/>
              <a:t>, </a:t>
            </a:r>
            <a:r>
              <a:rPr lang="en-US" sz="1400" b="1" dirty="0"/>
              <a:t>Elastic Stack</a:t>
            </a:r>
            <a:r>
              <a:rPr lang="en-US" sz="1400" dirty="0"/>
              <a:t>, or </a:t>
            </a:r>
            <a:r>
              <a:rPr lang="en-US" sz="1400" b="1" dirty="0"/>
              <a:t>Prometheus</a:t>
            </a:r>
            <a:r>
              <a:rPr lang="en-US" sz="1400" dirty="0"/>
              <a:t> to track system health, detect anomalies, and quickly resolve inconsistencies.</a:t>
            </a:r>
          </a:p>
          <a:p>
            <a:r>
              <a:rPr lang="en-US" sz="1400" b="1" dirty="0"/>
              <a:t>Example:</a:t>
            </a:r>
            <a:br>
              <a:rPr lang="en-US" sz="1400" dirty="0"/>
            </a:br>
            <a:r>
              <a:rPr lang="en-US" sz="1400" dirty="0"/>
              <a:t>In an order management system, I used the SAGA pattern to handle distributed transactions between payment, inventory, and shipping microservices. Each step was implemented as an independent service, with compensating transactions for rollbacks. For consistency, we employed event sourcing and a message broker to synchronize states across services. This ensured reliability even during partial failures, reducing errors by 30%.</a:t>
            </a:r>
          </a:p>
        </p:txBody>
      </p:sp>
    </p:spTree>
    <p:extLst>
      <p:ext uri="{BB962C8B-B14F-4D97-AF65-F5344CB8AC3E}">
        <p14:creationId xmlns:p14="http://schemas.microsoft.com/office/powerpoint/2010/main" val="42640501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8DBD0C-A1C9-488F-6EAE-895E7D1B526F}"/>
              </a:ext>
            </a:extLst>
          </p:cNvPr>
          <p:cNvSpPr>
            <a:spLocks noGrp="1"/>
          </p:cNvSpPr>
          <p:nvPr>
            <p:ph type="body" idx="1"/>
          </p:nvPr>
        </p:nvSpPr>
        <p:spPr>
          <a:xfrm>
            <a:off x="177800" y="235161"/>
            <a:ext cx="11798300" cy="1492039"/>
          </a:xfrm>
        </p:spPr>
        <p:txBody>
          <a:bodyPr>
            <a:normAutofit fontScale="77500" lnSpcReduction="20000"/>
          </a:bodyPr>
          <a:lstStyle/>
          <a:p>
            <a:pPr marL="114300" indent="0">
              <a:buNone/>
            </a:pPr>
            <a:r>
              <a:rPr lang="en-US" sz="2800" b="1" dirty="0"/>
              <a:t>10. Can you explain a major failure or challenge you faced in a project and how you resolved it?</a:t>
            </a:r>
          </a:p>
          <a:p>
            <a:pPr marL="114300" indent="0">
              <a:buNone/>
            </a:pPr>
            <a:r>
              <a:rPr lang="en-US" sz="2800" dirty="0"/>
              <a:t>Focus: Problem-solving, adaptability, and </a:t>
            </a:r>
            <a:r>
              <a:rPr lang="en-US" sz="2800" dirty="0" err="1"/>
              <a:t>learning.Why</a:t>
            </a:r>
            <a:r>
              <a:rPr lang="en-US" sz="2800" dirty="0"/>
              <a:t> they ask: They want to understand how you deal with unexpected challenges, mitigate risks, and ensure project success. Provide an example that highlights your proactive approach and collaboration.</a:t>
            </a:r>
          </a:p>
          <a:p>
            <a:endParaRPr lang="en-IN" dirty="0"/>
          </a:p>
        </p:txBody>
      </p:sp>
      <p:sp>
        <p:nvSpPr>
          <p:cNvPr id="5" name="TextBox 4">
            <a:extLst>
              <a:ext uri="{FF2B5EF4-FFF2-40B4-BE49-F238E27FC236}">
                <a16:creationId xmlns:a16="http://schemas.microsoft.com/office/drawing/2014/main" id="{4008797C-C15B-2CF1-9CBC-C517D55E701B}"/>
              </a:ext>
            </a:extLst>
          </p:cNvPr>
          <p:cNvSpPr txBox="1"/>
          <p:nvPr/>
        </p:nvSpPr>
        <p:spPr>
          <a:xfrm>
            <a:off x="177800" y="1727200"/>
            <a:ext cx="11137900" cy="3693319"/>
          </a:xfrm>
          <a:prstGeom prst="rect">
            <a:avLst/>
          </a:prstGeom>
          <a:noFill/>
        </p:spPr>
        <p:txBody>
          <a:bodyPr wrap="square">
            <a:spAutoFit/>
          </a:bodyPr>
          <a:lstStyle/>
          <a:p>
            <a:r>
              <a:rPr lang="en-US" b="1" dirty="0"/>
              <a:t>Action:</a:t>
            </a:r>
            <a:endParaRPr lang="en-US" dirty="0"/>
          </a:p>
          <a:p>
            <a:pPr>
              <a:buFont typeface="+mj-lt"/>
              <a:buAutoNum type="arabicPeriod"/>
            </a:pPr>
            <a:r>
              <a:rPr lang="en-US" b="1" dirty="0"/>
              <a:t>Immediate Fix:</a:t>
            </a:r>
            <a:r>
              <a:rPr lang="en-US" dirty="0"/>
              <a:t> I collaborated with the team to implement temporary measures, including database indexing and horizontal scaling, to stabilize the system during the peak period.</a:t>
            </a:r>
          </a:p>
          <a:p>
            <a:pPr>
              <a:buFont typeface="+mj-lt"/>
              <a:buAutoNum type="arabicPeriod"/>
            </a:pPr>
            <a:r>
              <a:rPr lang="en-US" b="1" dirty="0"/>
              <a:t>Root Cause Analysis:</a:t>
            </a:r>
            <a:r>
              <a:rPr lang="en-US" dirty="0"/>
              <a:t> After the event, we identified that the lack of scalability in the monolithic architecture was the main issue.</a:t>
            </a:r>
          </a:p>
          <a:p>
            <a:pPr>
              <a:buFont typeface="+mj-lt"/>
              <a:buAutoNum type="arabicPeriod"/>
            </a:pPr>
            <a:r>
              <a:rPr lang="en-US" b="1" dirty="0"/>
              <a:t>Long-Term Solution:</a:t>
            </a:r>
            <a:r>
              <a:rPr lang="en-US" dirty="0"/>
              <a:t> I proposed migrating the order processing module to a microservices architecture. We broke it into smaller services (order validation, inventory check, payment processing), deployed them on Kubernetes, and introduced a message queue (Azure Service Bus) to handle asynchronous processing.</a:t>
            </a:r>
          </a:p>
          <a:p>
            <a:pPr>
              <a:buFont typeface="+mj-lt"/>
              <a:buAutoNum type="arabicPeriod"/>
            </a:pPr>
            <a:r>
              <a:rPr lang="en-US" b="1" dirty="0"/>
              <a:t>Collaboration:</a:t>
            </a:r>
            <a:r>
              <a:rPr lang="en-US" dirty="0"/>
              <a:t> Worked closely with stakeholders to prioritize the migration plan and ensure minimal disruption to ongoing operations.</a:t>
            </a:r>
          </a:p>
          <a:p>
            <a:r>
              <a:rPr lang="en-US" b="1" dirty="0"/>
              <a:t>Result:</a:t>
            </a:r>
            <a:br>
              <a:rPr lang="en-US" dirty="0"/>
            </a:br>
            <a:r>
              <a:rPr lang="en-US" dirty="0"/>
              <a:t>The system's scalability improved significantly, reducing order processing time by 40%. During subsequent sales events, the system handled 3x the traffic without issues, enhancing customer satisfaction and business revenue.</a:t>
            </a:r>
          </a:p>
        </p:txBody>
      </p:sp>
    </p:spTree>
    <p:extLst>
      <p:ext uri="{BB962C8B-B14F-4D97-AF65-F5344CB8AC3E}">
        <p14:creationId xmlns:p14="http://schemas.microsoft.com/office/powerpoint/2010/main" val="397079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143"/>
          <p:cNvSpPr txBox="1">
            <a:spLocks noGrp="1"/>
          </p:cNvSpPr>
          <p:nvPr>
            <p:ph type="body" idx="1"/>
          </p:nvPr>
        </p:nvSpPr>
        <p:spPr>
          <a:xfrm>
            <a:off x="3653625" y="187241"/>
            <a:ext cx="2966545" cy="105503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Closed,Open</a:t>
            </a:r>
            <a:endParaRPr/>
          </a:p>
          <a:p>
            <a:pPr marL="228600" lvl="0" indent="-228600" algn="l" rtl="0">
              <a:lnSpc>
                <a:spcPct val="90000"/>
              </a:lnSpc>
              <a:spcBef>
                <a:spcPts val="1000"/>
              </a:spcBef>
              <a:spcAft>
                <a:spcPts val="0"/>
              </a:spcAft>
              <a:buClr>
                <a:schemeClr val="dk1"/>
              </a:buClr>
              <a:buSzPts val="2800"/>
              <a:buChar char="•"/>
            </a:pPr>
            <a:r>
              <a:rPr lang="en-US"/>
              <a:t>Half Open</a:t>
            </a:r>
            <a:endParaRPr/>
          </a:p>
        </p:txBody>
      </p:sp>
      <p:pic>
        <p:nvPicPr>
          <p:cNvPr id="3061" name="Google Shape;3061;p143"/>
          <p:cNvPicPr preferRelativeResize="0"/>
          <p:nvPr/>
        </p:nvPicPr>
        <p:blipFill rotWithShape="1">
          <a:blip r:embed="rId3">
            <a:alphaModFix/>
          </a:blip>
          <a:srcRect/>
          <a:stretch/>
        </p:blipFill>
        <p:spPr>
          <a:xfrm>
            <a:off x="-65382" y="1857"/>
            <a:ext cx="3423382" cy="1790653"/>
          </a:xfrm>
          <a:prstGeom prst="rect">
            <a:avLst/>
          </a:prstGeom>
          <a:noFill/>
          <a:ln>
            <a:noFill/>
          </a:ln>
        </p:spPr>
      </p:pic>
      <p:pic>
        <p:nvPicPr>
          <p:cNvPr id="3062" name="Google Shape;3062;p143"/>
          <p:cNvPicPr preferRelativeResize="0"/>
          <p:nvPr/>
        </p:nvPicPr>
        <p:blipFill rotWithShape="1">
          <a:blip r:embed="rId4">
            <a:alphaModFix/>
          </a:blip>
          <a:srcRect/>
          <a:stretch/>
        </p:blipFill>
        <p:spPr>
          <a:xfrm>
            <a:off x="5877799" y="-46255"/>
            <a:ext cx="6408794" cy="2053732"/>
          </a:xfrm>
          <a:prstGeom prst="rect">
            <a:avLst/>
          </a:prstGeom>
          <a:noFill/>
          <a:ln>
            <a:noFill/>
          </a:ln>
        </p:spPr>
      </p:pic>
      <p:pic>
        <p:nvPicPr>
          <p:cNvPr id="3063" name="Google Shape;3063;p143"/>
          <p:cNvPicPr preferRelativeResize="0"/>
          <p:nvPr/>
        </p:nvPicPr>
        <p:blipFill rotWithShape="1">
          <a:blip r:embed="rId5">
            <a:alphaModFix/>
          </a:blip>
          <a:srcRect/>
          <a:stretch/>
        </p:blipFill>
        <p:spPr>
          <a:xfrm>
            <a:off x="5782989" y="2142414"/>
            <a:ext cx="6409011" cy="1914579"/>
          </a:xfrm>
          <a:prstGeom prst="rect">
            <a:avLst/>
          </a:prstGeom>
          <a:noFill/>
          <a:ln>
            <a:noFill/>
          </a:ln>
        </p:spPr>
      </p:pic>
      <p:pic>
        <p:nvPicPr>
          <p:cNvPr id="3064" name="Google Shape;3064;p143"/>
          <p:cNvPicPr preferRelativeResize="0"/>
          <p:nvPr/>
        </p:nvPicPr>
        <p:blipFill rotWithShape="1">
          <a:blip r:embed="rId6">
            <a:alphaModFix/>
          </a:blip>
          <a:srcRect/>
          <a:stretch/>
        </p:blipFill>
        <p:spPr>
          <a:xfrm>
            <a:off x="5927578" y="4191930"/>
            <a:ext cx="6119832" cy="2372163"/>
          </a:xfrm>
          <a:prstGeom prst="rect">
            <a:avLst/>
          </a:prstGeom>
          <a:noFill/>
          <a:ln>
            <a:noFill/>
          </a:ln>
        </p:spPr>
      </p:pic>
      <p:pic>
        <p:nvPicPr>
          <p:cNvPr id="3065" name="Google Shape;3065;p143"/>
          <p:cNvPicPr preferRelativeResize="0"/>
          <p:nvPr/>
        </p:nvPicPr>
        <p:blipFill rotWithShape="1">
          <a:blip r:embed="rId7">
            <a:alphaModFix/>
          </a:blip>
          <a:srcRect/>
          <a:stretch/>
        </p:blipFill>
        <p:spPr>
          <a:xfrm>
            <a:off x="0" y="1811784"/>
            <a:ext cx="5531134" cy="2781443"/>
          </a:xfrm>
          <a:prstGeom prst="rect">
            <a:avLst/>
          </a:prstGeom>
          <a:noFill/>
          <a:ln>
            <a:noFill/>
          </a:ln>
        </p:spPr>
      </p:pic>
      <p:pic>
        <p:nvPicPr>
          <p:cNvPr id="3066" name="Google Shape;3066;p143"/>
          <p:cNvPicPr preferRelativeResize="0"/>
          <p:nvPr/>
        </p:nvPicPr>
        <p:blipFill rotWithShape="1">
          <a:blip r:embed="rId8">
            <a:alphaModFix/>
          </a:blip>
          <a:srcRect/>
          <a:stretch/>
        </p:blipFill>
        <p:spPr>
          <a:xfrm>
            <a:off x="-65382" y="4570680"/>
            <a:ext cx="6959958" cy="23242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5"/>
        <p:cNvGrpSpPr/>
        <p:nvPr/>
      </p:nvGrpSpPr>
      <p:grpSpPr>
        <a:xfrm>
          <a:off x="0" y="0"/>
          <a:ext cx="0" cy="0"/>
          <a:chOff x="0" y="0"/>
          <a:chExt cx="0" cy="0"/>
        </a:xfrm>
      </p:grpSpPr>
      <p:sp>
        <p:nvSpPr>
          <p:cNvPr id="3076" name="Google Shape;3076;p1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77" name="Google Shape;3077;p1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78" name="Google Shape;3078;p145"/>
          <p:cNvPicPr preferRelativeResize="0"/>
          <p:nvPr/>
        </p:nvPicPr>
        <p:blipFill rotWithShape="1">
          <a:blip r:embed="rId3">
            <a:alphaModFix/>
          </a:blip>
          <a:srcRect/>
          <a:stretch/>
        </p:blipFill>
        <p:spPr>
          <a:xfrm>
            <a:off x="819150" y="104775"/>
            <a:ext cx="10553700" cy="664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2"/>
        <p:cNvGrpSpPr/>
        <p:nvPr/>
      </p:nvGrpSpPr>
      <p:grpSpPr>
        <a:xfrm>
          <a:off x="0" y="0"/>
          <a:ext cx="0" cy="0"/>
          <a:chOff x="0" y="0"/>
          <a:chExt cx="0" cy="0"/>
        </a:xfrm>
      </p:grpSpPr>
      <p:sp>
        <p:nvSpPr>
          <p:cNvPr id="3083" name="Google Shape;3083;p1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84" name="Google Shape;3084;p1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85" name="Google Shape;3085;p146"/>
          <p:cNvPicPr preferRelativeResize="0"/>
          <p:nvPr/>
        </p:nvPicPr>
        <p:blipFill rotWithShape="1">
          <a:blip r:embed="rId3">
            <a:alphaModFix/>
          </a:blip>
          <a:srcRect/>
          <a:stretch/>
        </p:blipFill>
        <p:spPr>
          <a:xfrm>
            <a:off x="341586" y="287392"/>
            <a:ext cx="11734799" cy="6600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147"/>
          <p:cNvSpPr txBox="1"/>
          <p:nvPr/>
        </p:nvSpPr>
        <p:spPr>
          <a:xfrm>
            <a:off x="258278" y="255133"/>
            <a:ext cx="11675444" cy="660052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 user makes a request to the application endpoint from the internet.</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Azure Application Gateway receives traffic as HTTPS and presents a PFX certificate previously loaded from Azure Key Vault to the user.</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Application Gateway uses private keys to decrypt traffic (SSL offload), performs web application firewall inspections, and re-encrypts traffic by using public keys (end-to-end encryption).</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Application Gateway applies rules and backend settings based on the backend pool and sends traffic to the API Management backend pool over HTTPS.</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API Management is deployed in internal virtual network mode (Developer or Premium tier only) with a private IP address. It receives traffic as HTTPS with custom domain PFX certificates.</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Azure Active Directory (Azure AD) provides authentication and applies API Management policies via OAuth and client certificate validation. To receive and verify client certificates over HTTP/2 in API Management, you need to enable </a:t>
            </a:r>
            <a:r>
              <a:rPr lang="en-US" sz="1700" b="1">
                <a:solidFill>
                  <a:srgbClr val="161616"/>
                </a:solidFill>
                <a:latin typeface="Quattrocento Sans"/>
                <a:ea typeface="Quattrocento Sans"/>
                <a:cs typeface="Quattrocento Sans"/>
                <a:sym typeface="Quattrocento Sans"/>
              </a:rPr>
              <a:t>Negotiate client certificate</a:t>
            </a:r>
            <a:r>
              <a:rPr lang="en-US" sz="1700">
                <a:solidFill>
                  <a:srgbClr val="161616"/>
                </a:solidFill>
                <a:latin typeface="Quattrocento Sans"/>
                <a:ea typeface="Quattrocento Sans"/>
                <a:cs typeface="Quattrocento Sans"/>
                <a:sym typeface="Quattrocento Sans"/>
              </a:rPr>
              <a:t> on the </a:t>
            </a:r>
            <a:r>
              <a:rPr lang="en-US" sz="1700" b="1">
                <a:solidFill>
                  <a:srgbClr val="161616"/>
                </a:solidFill>
                <a:latin typeface="Quattrocento Sans"/>
                <a:ea typeface="Quattrocento Sans"/>
                <a:cs typeface="Quattrocento Sans"/>
                <a:sym typeface="Quattrocento Sans"/>
              </a:rPr>
              <a:t>Custom domains</a:t>
            </a:r>
            <a:r>
              <a:rPr lang="en-US" sz="1700">
                <a:solidFill>
                  <a:srgbClr val="161616"/>
                </a:solidFill>
                <a:latin typeface="Quattrocento Sans"/>
                <a:ea typeface="Quattrocento Sans"/>
                <a:cs typeface="Quattrocento Sans"/>
                <a:sym typeface="Quattrocento Sans"/>
              </a:rPr>
              <a:t> blade in API Management.</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API Management sends traffic via HTTPS to an ingress controller for an AKS private cluster.</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The AKS ingress controller receives the HTTPS traffic and verifies the PEM server certificate and private key. Most enterprise-level ingress controllers support mTLS. Examples include NGINX and AGIC.</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The ingress controller processes TLS secrets (Kubernetes Secrets) by using cert.pem and key.pem. The ingress controller decrypts traffic by using a private key (offloaded). For enhanced-security secret management that's based on requirements, CSI driver integration with AKS is available.</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The ingress controller re-encrypts traffic by using private keys and sends traffic over HTTPS to AKS pods. Depending on your requirements, you can configure AKS ingress as HTTPS backend or passthrough.</a:t>
            </a:r>
            <a:endParaRPr sz="17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1"/>
        <p:cNvGrpSpPr/>
        <p:nvPr/>
      </p:nvGrpSpPr>
      <p:grpSpPr>
        <a:xfrm>
          <a:off x="0" y="0"/>
          <a:ext cx="0" cy="0"/>
          <a:chOff x="0" y="0"/>
          <a:chExt cx="0" cy="0"/>
        </a:xfrm>
      </p:grpSpPr>
      <p:sp>
        <p:nvSpPr>
          <p:cNvPr id="3112" name="Google Shape;3112;p1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13" name="Google Shape;3113;p151"/>
          <p:cNvSpPr txBox="1">
            <a:spLocks noGrp="1"/>
          </p:cNvSpPr>
          <p:nvPr>
            <p:ph type="body" idx="1"/>
          </p:nvPr>
        </p:nvSpPr>
        <p:spPr>
          <a:xfrm>
            <a:off x="838200" y="1825625"/>
            <a:ext cx="34030920" cy="865853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Azure Bastion</a:t>
            </a:r>
            <a:endParaRPr/>
          </a:p>
          <a:p>
            <a:pPr marL="228600" lvl="0" indent="-228600" algn="l" rtl="0">
              <a:lnSpc>
                <a:spcPct val="90000"/>
              </a:lnSpc>
              <a:spcBef>
                <a:spcPts val="1000"/>
              </a:spcBef>
              <a:spcAft>
                <a:spcPts val="0"/>
              </a:spcAft>
              <a:buClr>
                <a:schemeClr val="dk1"/>
              </a:buClr>
              <a:buSzPts val="2800"/>
              <a:buChar char="•"/>
            </a:pPr>
            <a:r>
              <a:rPr lang="en-US"/>
              <a:t>Microsoft Sentinel – (SEIM </a:t>
            </a:r>
            <a:r>
              <a:rPr lang="en-US" b="0" i="0" u="sng" strike="noStrike">
                <a:solidFill>
                  <a:schemeClr val="hlink"/>
                </a:solidFill>
                <a:latin typeface="arial"/>
                <a:ea typeface="arial"/>
                <a:cs typeface="arial"/>
                <a:sym typeface="arial"/>
                <a:hlinkClick r:id="rId3"/>
              </a:rPr>
              <a:t>Security Event and Incident Management</a:t>
            </a:r>
            <a:endParaRPr/>
          </a:p>
          <a:p>
            <a:pPr marL="228600" lvl="0" indent="-228600" algn="l" rtl="0">
              <a:lnSpc>
                <a:spcPct val="90000"/>
              </a:lnSpc>
              <a:spcBef>
                <a:spcPts val="1000"/>
              </a:spcBef>
              <a:spcAft>
                <a:spcPts val="0"/>
              </a:spcAft>
              <a:buClr>
                <a:schemeClr val="dk1"/>
              </a:buClr>
              <a:buSzPts val="2800"/>
              <a:buChar char="•"/>
            </a:pPr>
            <a:r>
              <a:rPr lang="en-US"/>
              <a:t>, SOAR -</a:t>
            </a:r>
            <a:r>
              <a:rPr lang="en-US">
                <a:solidFill>
                  <a:srgbClr val="1A0DAB"/>
                </a:solidFill>
                <a:latin typeface="arial"/>
                <a:ea typeface="arial"/>
                <a:cs typeface="arial"/>
                <a:sym typeface="arial"/>
              </a:rPr>
              <a:t>Security Orchestration, Automation and Response)</a:t>
            </a:r>
            <a:endParaRPr/>
          </a:p>
          <a:p>
            <a:pPr marL="228600" lvl="0" indent="-228600" algn="l" rtl="0">
              <a:lnSpc>
                <a:spcPct val="90000"/>
              </a:lnSpc>
              <a:spcBef>
                <a:spcPts val="1000"/>
              </a:spcBef>
              <a:spcAft>
                <a:spcPts val="0"/>
              </a:spcAft>
              <a:buClr>
                <a:schemeClr val="dk1"/>
              </a:buClr>
              <a:buSzPts val="2800"/>
              <a:buChar char="•"/>
            </a:pPr>
            <a:r>
              <a:rPr lang="en-US"/>
              <a:t>Microsoft Defender for cloud</a:t>
            </a:r>
            <a:endParaRPr/>
          </a:p>
          <a:p>
            <a:pPr marL="228600" lvl="0" indent="-228600" algn="l" rtl="0">
              <a:lnSpc>
                <a:spcPct val="90000"/>
              </a:lnSpc>
              <a:spcBef>
                <a:spcPts val="1000"/>
              </a:spcBef>
              <a:spcAft>
                <a:spcPts val="0"/>
              </a:spcAft>
              <a:buClr>
                <a:schemeClr val="dk1"/>
              </a:buClr>
              <a:buSzPts val="2800"/>
              <a:buChar char="•"/>
            </a:pPr>
            <a:r>
              <a:rPr lang="en-US"/>
              <a:t>Azure Monitor</a:t>
            </a:r>
            <a:endParaRPr/>
          </a:p>
          <a:p>
            <a:pPr marL="228600" lvl="0" indent="-228600" algn="l" rtl="0">
              <a:lnSpc>
                <a:spcPct val="90000"/>
              </a:lnSpc>
              <a:spcBef>
                <a:spcPts val="1000"/>
              </a:spcBef>
              <a:spcAft>
                <a:spcPts val="0"/>
              </a:spcAft>
              <a:buClr>
                <a:schemeClr val="dk1"/>
              </a:buClr>
              <a:buSzPts val="2800"/>
              <a:buChar char="•"/>
            </a:pPr>
            <a:r>
              <a:rPr lang="en-US"/>
              <a:t>Application Insight</a:t>
            </a:r>
            <a:endParaRPr/>
          </a:p>
          <a:p>
            <a:pPr marL="228600" lvl="0" indent="-228600" algn="l" rtl="0">
              <a:lnSpc>
                <a:spcPct val="90000"/>
              </a:lnSpc>
              <a:spcBef>
                <a:spcPts val="1000"/>
              </a:spcBef>
              <a:spcAft>
                <a:spcPts val="0"/>
              </a:spcAft>
              <a:buClr>
                <a:schemeClr val="dk1"/>
              </a:buClr>
              <a:buSzPts val="2800"/>
              <a:buChar char="•"/>
            </a:pPr>
            <a:r>
              <a:rPr lang="en-US"/>
              <a:t>Log Analytics</a:t>
            </a:r>
            <a:endParaRPr/>
          </a:p>
          <a:p>
            <a:pPr marL="228600" lvl="0" indent="-228600" algn="l" rtl="0">
              <a:lnSpc>
                <a:spcPct val="90000"/>
              </a:lnSpc>
              <a:spcBef>
                <a:spcPts val="1000"/>
              </a:spcBef>
              <a:spcAft>
                <a:spcPts val="0"/>
              </a:spcAft>
              <a:buClr>
                <a:schemeClr val="dk1"/>
              </a:buClr>
              <a:buSzPts val="2800"/>
              <a:buChar char="•"/>
            </a:pPr>
            <a:r>
              <a:rPr lang="en-US"/>
              <a:t>Private EndPoints</a:t>
            </a:r>
            <a:endParaRPr/>
          </a:p>
          <a:p>
            <a:pPr marL="228600" lvl="0" indent="-228600" algn="l" rtl="0">
              <a:lnSpc>
                <a:spcPct val="90000"/>
              </a:lnSpc>
              <a:spcBef>
                <a:spcPts val="1000"/>
              </a:spcBef>
              <a:spcAft>
                <a:spcPts val="0"/>
              </a:spcAft>
              <a:buClr>
                <a:schemeClr val="dk1"/>
              </a:buClr>
              <a:buSzPts val="2800"/>
              <a:buChar char="•"/>
            </a:pPr>
            <a:r>
              <a:rPr lang="en-US"/>
              <a:t>Azure DevOps Build &amp; Release CICD Pipeline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1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Azure Sentinel</a:t>
            </a:r>
            <a:endParaRPr/>
          </a:p>
        </p:txBody>
      </p:sp>
      <p:pic>
        <p:nvPicPr>
          <p:cNvPr id="3125" name="Google Shape;3125;p153"/>
          <p:cNvPicPr preferRelativeResize="0">
            <a:picLocks noGrp="1"/>
          </p:cNvPicPr>
          <p:nvPr>
            <p:ph type="body" idx="1"/>
          </p:nvPr>
        </p:nvPicPr>
        <p:blipFill rotWithShape="1">
          <a:blip r:embed="rId3">
            <a:alphaModFix/>
          </a:blip>
          <a:srcRect/>
          <a:stretch/>
        </p:blipFill>
        <p:spPr>
          <a:xfrm>
            <a:off x="3991406" y="1825625"/>
            <a:ext cx="4209188" cy="43513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9"/>
        <p:cNvGrpSpPr/>
        <p:nvPr/>
      </p:nvGrpSpPr>
      <p:grpSpPr>
        <a:xfrm>
          <a:off x="0" y="0"/>
          <a:ext cx="0" cy="0"/>
          <a:chOff x="0" y="0"/>
          <a:chExt cx="0" cy="0"/>
        </a:xfrm>
      </p:grpSpPr>
      <p:sp>
        <p:nvSpPr>
          <p:cNvPr id="3130" name="Google Shape;3130;p1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31" name="Google Shape;3131;p1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32" name="Google Shape;3132;p154" descr="Screenshot of the data connectors page in Microsoft Sentinel that shows a list of available connectors."/>
          <p:cNvPicPr preferRelativeResize="0"/>
          <p:nvPr/>
        </p:nvPicPr>
        <p:blipFill rotWithShape="1">
          <a:blip r:embed="rId3">
            <a:alphaModFix/>
          </a:blip>
          <a:srcRect/>
          <a:stretch/>
        </p:blipFill>
        <p:spPr>
          <a:xfrm>
            <a:off x="171450" y="676275"/>
            <a:ext cx="11849100" cy="5505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7"/>
        <p:cNvGrpSpPr/>
        <p:nvPr/>
      </p:nvGrpSpPr>
      <p:grpSpPr>
        <a:xfrm>
          <a:off x="0" y="0"/>
          <a:ext cx="0" cy="0"/>
          <a:chOff x="0" y="0"/>
          <a:chExt cx="0" cy="0"/>
        </a:xfrm>
      </p:grpSpPr>
      <p:sp>
        <p:nvSpPr>
          <p:cNvPr id="3138" name="Google Shape;3138;p1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39" name="Google Shape;3139;p1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40" name="Google Shape;3140;p155"/>
          <p:cNvPicPr preferRelativeResize="0"/>
          <p:nvPr/>
        </p:nvPicPr>
        <p:blipFill rotWithShape="1">
          <a:blip r:embed="rId3">
            <a:alphaModFix/>
          </a:blip>
          <a:srcRect/>
          <a:stretch/>
        </p:blipFill>
        <p:spPr>
          <a:xfrm>
            <a:off x="0" y="301625"/>
            <a:ext cx="12192000" cy="62531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4"/>
        <p:cNvGrpSpPr/>
        <p:nvPr/>
      </p:nvGrpSpPr>
      <p:grpSpPr>
        <a:xfrm>
          <a:off x="0" y="0"/>
          <a:ext cx="0" cy="0"/>
          <a:chOff x="0" y="0"/>
          <a:chExt cx="0" cy="0"/>
        </a:xfrm>
      </p:grpSpPr>
      <p:sp>
        <p:nvSpPr>
          <p:cNvPr id="3145" name="Google Shape;3145;p156"/>
          <p:cNvSpPr txBox="1">
            <a:spLocks noGrp="1"/>
          </p:cNvSpPr>
          <p:nvPr>
            <p:ph type="title"/>
          </p:nvPr>
        </p:nvSpPr>
        <p:spPr>
          <a:xfrm>
            <a:off x="84667" y="127000"/>
            <a:ext cx="11921066" cy="79586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A7A7A"/>
              </a:buClr>
              <a:buSzPts val="2800"/>
              <a:buFont typeface="Roboto"/>
              <a:buNone/>
            </a:pPr>
            <a:r>
              <a:rPr lang="en-US" sz="2800" b="1" i="0">
                <a:solidFill>
                  <a:srgbClr val="7A7A7A"/>
                </a:solidFill>
                <a:latin typeface="Roboto"/>
                <a:ea typeface="Roboto"/>
                <a:cs typeface="Roboto"/>
                <a:sym typeface="Roboto"/>
              </a:rPr>
              <a:t>Azure Sentinel: Security Event and Incident Management (SEIM)</a:t>
            </a:r>
            <a:r>
              <a:rPr lang="en-US" sz="2800" b="0" i="0">
                <a:solidFill>
                  <a:srgbClr val="7A7A7A"/>
                </a:solidFill>
                <a:latin typeface="Roboto"/>
                <a:ea typeface="Roboto"/>
                <a:cs typeface="Roboto"/>
                <a:sym typeface="Roboto"/>
              </a:rPr>
              <a:t> </a:t>
            </a:r>
            <a:endParaRPr sz="2800"/>
          </a:p>
        </p:txBody>
      </p:sp>
      <p:sp>
        <p:nvSpPr>
          <p:cNvPr id="3146" name="Google Shape;3146;p156"/>
          <p:cNvSpPr txBox="1">
            <a:spLocks noGrp="1"/>
          </p:cNvSpPr>
          <p:nvPr>
            <p:ph type="body" idx="1"/>
          </p:nvPr>
        </p:nvSpPr>
        <p:spPr>
          <a:xfrm>
            <a:off x="186267" y="922868"/>
            <a:ext cx="11491913" cy="897202"/>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90000"/>
              </a:lnSpc>
              <a:spcBef>
                <a:spcPts val="0"/>
              </a:spcBef>
              <a:spcAft>
                <a:spcPts val="0"/>
              </a:spcAft>
              <a:buClr>
                <a:srgbClr val="7A7A7A"/>
              </a:buClr>
              <a:buSzPct val="100000"/>
              <a:buNone/>
            </a:pPr>
            <a:r>
              <a:rPr lang="en-US" sz="1800" b="0" i="0">
                <a:solidFill>
                  <a:srgbClr val="7A7A7A"/>
                </a:solidFill>
                <a:latin typeface="Roboto"/>
                <a:ea typeface="Roboto"/>
                <a:cs typeface="Roboto"/>
                <a:sym typeface="Roboto"/>
              </a:rPr>
              <a:t>Refers to cyber security products and services that provide real time analysis, monitoring, and alerting on security logs and generated by applications, hosts, and network devices. SEIM solutions do this by collecting these disparate logs, normalizing the data, and running the logs entries through complicated algorithms that tease out interesting patterns of behaviors that require human research and confirmation.  SEIM solutions are purchased as software, appliance, or managed services solutions.</a:t>
            </a:r>
            <a:endParaRPr sz="1800"/>
          </a:p>
        </p:txBody>
      </p:sp>
      <p:pic>
        <p:nvPicPr>
          <p:cNvPr id="3147" name="Google Shape;3147;p156"/>
          <p:cNvPicPr preferRelativeResize="0"/>
          <p:nvPr/>
        </p:nvPicPr>
        <p:blipFill rotWithShape="1">
          <a:blip r:embed="rId3">
            <a:alphaModFix/>
          </a:blip>
          <a:srcRect/>
          <a:stretch/>
        </p:blipFill>
        <p:spPr>
          <a:xfrm>
            <a:off x="3602566" y="1956064"/>
            <a:ext cx="5397501" cy="41519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FFD611-B17C-BA16-FD1E-575F7813A380}"/>
              </a:ext>
            </a:extLst>
          </p:cNvPr>
          <p:cNvSpPr>
            <a:spLocks noGrp="1"/>
          </p:cNvSpPr>
          <p:nvPr>
            <p:ph type="body" idx="1"/>
          </p:nvPr>
        </p:nvSpPr>
        <p:spPr>
          <a:xfrm>
            <a:off x="798786" y="2564524"/>
            <a:ext cx="10867697" cy="711584"/>
          </a:xfrm>
        </p:spPr>
        <p:txBody>
          <a:bodyPr>
            <a:normAutofit fontScale="25000" lnSpcReduction="20000"/>
          </a:bodyPr>
          <a:lstStyle/>
          <a:p>
            <a:pPr marL="114300" indent="0">
              <a:buNone/>
            </a:pPr>
            <a:r>
              <a:rPr lang="en-US" sz="55200" b="1" dirty="0"/>
              <a:t>Microservices</a:t>
            </a:r>
            <a:endParaRPr lang="en-IN" b="1" dirty="0"/>
          </a:p>
        </p:txBody>
      </p:sp>
    </p:spTree>
    <p:extLst>
      <p:ext uri="{BB962C8B-B14F-4D97-AF65-F5344CB8AC3E}">
        <p14:creationId xmlns:p14="http://schemas.microsoft.com/office/powerpoint/2010/main" val="2608798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57"/>
          <p:cNvSpPr txBox="1">
            <a:spLocks noGrp="1"/>
          </p:cNvSpPr>
          <p:nvPr>
            <p:ph type="title"/>
          </p:nvPr>
        </p:nvSpPr>
        <p:spPr>
          <a:xfrm>
            <a:off x="84667" y="127000"/>
            <a:ext cx="11921066" cy="79586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A7A7A"/>
              </a:buClr>
              <a:buSzPts val="2800"/>
              <a:buFont typeface="Roboto"/>
              <a:buNone/>
            </a:pPr>
            <a:r>
              <a:rPr lang="en-US" sz="2800" b="1">
                <a:solidFill>
                  <a:srgbClr val="7A7A7A"/>
                </a:solidFill>
                <a:latin typeface="Roboto"/>
                <a:ea typeface="Roboto"/>
                <a:cs typeface="Roboto"/>
                <a:sym typeface="Roboto"/>
              </a:rPr>
              <a:t>Azure Sentinel: Security orchestration, automation, and response (SOAR)</a:t>
            </a:r>
            <a:endParaRPr/>
          </a:p>
        </p:txBody>
      </p:sp>
      <p:sp>
        <p:nvSpPr>
          <p:cNvPr id="3153" name="Google Shape;3153;p157"/>
          <p:cNvSpPr txBox="1">
            <a:spLocks noGrp="1"/>
          </p:cNvSpPr>
          <p:nvPr>
            <p:ph type="body" idx="1"/>
          </p:nvPr>
        </p:nvSpPr>
        <p:spPr>
          <a:xfrm>
            <a:off x="186267" y="922868"/>
            <a:ext cx="11491913" cy="89720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93E40"/>
              </a:buClr>
              <a:buSzPts val="1800"/>
              <a:buNone/>
            </a:pPr>
            <a:r>
              <a:rPr lang="en-US" sz="1800" b="0" i="0">
                <a:solidFill>
                  <a:srgbClr val="293E40"/>
                </a:solidFill>
                <a:latin typeface="Arial"/>
                <a:ea typeface="Arial"/>
                <a:cs typeface="Arial"/>
                <a:sym typeface="Arial"/>
              </a:rPr>
              <a:t>Security orchestration, automation, and response (SOAR) primarily focuses on threat management, security operations automation, and security incident responses. </a:t>
            </a:r>
            <a:r>
              <a:rPr lang="en-US" sz="1800">
                <a:solidFill>
                  <a:srgbClr val="293E40"/>
                </a:solidFill>
                <a:latin typeface="Arial"/>
                <a:ea typeface="Arial"/>
                <a:cs typeface="Arial"/>
                <a:sym typeface="Arial"/>
              </a:rPr>
              <a:t>SOAR platforms can instantly assess, detect, intervene, or search through incidents and processes without the consistent need for human interaction.</a:t>
            </a:r>
            <a:endParaRPr/>
          </a:p>
        </p:txBody>
      </p:sp>
      <p:pic>
        <p:nvPicPr>
          <p:cNvPr id="3154" name="Google Shape;3154;p157" descr="SOAR-Security Orchestration, Automation, and Response"/>
          <p:cNvPicPr preferRelativeResize="0"/>
          <p:nvPr/>
        </p:nvPicPr>
        <p:blipFill rotWithShape="1">
          <a:blip r:embed="rId3">
            <a:alphaModFix/>
          </a:blip>
          <a:srcRect/>
          <a:stretch/>
        </p:blipFill>
        <p:spPr>
          <a:xfrm>
            <a:off x="2274623" y="1905003"/>
            <a:ext cx="7315200" cy="411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1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60" name="Google Shape;3160;p1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61" name="Google Shape;3161;p158" descr=" Figure 6.10 – Microsoft Defender for Cloud capabilities"/>
          <p:cNvPicPr preferRelativeResize="0"/>
          <p:nvPr/>
        </p:nvPicPr>
        <p:blipFill rotWithShape="1">
          <a:blip r:embed="rId3">
            <a:alphaModFix/>
          </a:blip>
          <a:srcRect/>
          <a:stretch/>
        </p:blipFill>
        <p:spPr>
          <a:xfrm>
            <a:off x="0" y="721991"/>
            <a:ext cx="11413067" cy="61360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5"/>
        <p:cNvGrpSpPr/>
        <p:nvPr/>
      </p:nvGrpSpPr>
      <p:grpSpPr>
        <a:xfrm>
          <a:off x="0" y="0"/>
          <a:ext cx="0" cy="0"/>
          <a:chOff x="0" y="0"/>
          <a:chExt cx="0" cy="0"/>
        </a:xfrm>
      </p:grpSpPr>
      <p:sp>
        <p:nvSpPr>
          <p:cNvPr id="3166" name="Google Shape;3166;p1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67" name="Google Shape;3167;p1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68" name="Google Shape;3168;p159" descr="Screenshot of the Defender for Cloud Apps Cloud Discovery page."/>
          <p:cNvPicPr preferRelativeResize="0"/>
          <p:nvPr/>
        </p:nvPicPr>
        <p:blipFill rotWithShape="1">
          <a:blip r:embed="rId3">
            <a:alphaModFix/>
          </a:blip>
          <a:srcRect/>
          <a:stretch/>
        </p:blipFill>
        <p:spPr>
          <a:xfrm>
            <a:off x="0" y="852488"/>
            <a:ext cx="12192000" cy="5153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73"/>
        <p:cNvGrpSpPr/>
        <p:nvPr/>
      </p:nvGrpSpPr>
      <p:grpSpPr>
        <a:xfrm>
          <a:off x="0" y="0"/>
          <a:ext cx="0" cy="0"/>
          <a:chOff x="0" y="0"/>
          <a:chExt cx="0" cy="0"/>
        </a:xfrm>
      </p:grpSpPr>
      <p:sp>
        <p:nvSpPr>
          <p:cNvPr id="3174" name="Google Shape;3174;p1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75" name="Google Shape;3175;p1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76" name="Google Shape;3176;p160" descr="How To Enable Microsoft Defender For All The Azure Subscriptions On Cloud"/>
          <p:cNvPicPr preferRelativeResize="0"/>
          <p:nvPr/>
        </p:nvPicPr>
        <p:blipFill rotWithShape="1">
          <a:blip r:embed="rId3">
            <a:alphaModFix/>
          </a:blip>
          <a:srcRect/>
          <a:stretch/>
        </p:blipFill>
        <p:spPr>
          <a:xfrm>
            <a:off x="193601" y="365125"/>
            <a:ext cx="11804798" cy="62563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61"/>
          <p:cNvSpPr txBox="1">
            <a:spLocks noGrp="1"/>
          </p:cNvSpPr>
          <p:nvPr>
            <p:ph type="body" idx="1"/>
          </p:nvPr>
        </p:nvSpPr>
        <p:spPr>
          <a:xfrm>
            <a:off x="7672552" y="1825625"/>
            <a:ext cx="4099035"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n-US" sz="4600" b="1"/>
              <a:t>Master Node</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API Server</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Control Manager</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Scheduler</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etcd</a:t>
            </a:r>
            <a:endParaRPr/>
          </a:p>
          <a:p>
            <a:pPr marL="0" lvl="0" indent="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sz="4600" b="1"/>
              <a:t>Worker Node</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Kubelet</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Kube- Proxy</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Container Runtime engine   </a:t>
            </a:r>
            <a:endParaRPr/>
          </a:p>
          <a:p>
            <a:pPr marL="0" lvl="0" indent="0" algn="l" rtl="0">
              <a:lnSpc>
                <a:spcPct val="90000"/>
              </a:lnSpc>
              <a:spcBef>
                <a:spcPts val="1000"/>
              </a:spcBef>
              <a:spcAft>
                <a:spcPts val="0"/>
              </a:spcAft>
              <a:buClr>
                <a:schemeClr val="dk1"/>
              </a:buClr>
              <a:buSzPct val="100000"/>
              <a:buNone/>
            </a:pPr>
            <a:r>
              <a:rPr lang="en-US"/>
              <a:t>            (Docker)</a:t>
            </a:r>
            <a:endParaRPr/>
          </a:p>
        </p:txBody>
      </p:sp>
      <p:pic>
        <p:nvPicPr>
          <p:cNvPr id="3182" name="Google Shape;3182;p161"/>
          <p:cNvPicPr preferRelativeResize="0"/>
          <p:nvPr/>
        </p:nvPicPr>
        <p:blipFill rotWithShape="1">
          <a:blip r:embed="rId3">
            <a:alphaModFix/>
          </a:blip>
          <a:srcRect/>
          <a:stretch/>
        </p:blipFill>
        <p:spPr>
          <a:xfrm>
            <a:off x="115614" y="1372451"/>
            <a:ext cx="7441324" cy="5143173"/>
          </a:xfrm>
          <a:prstGeom prst="rect">
            <a:avLst/>
          </a:prstGeom>
          <a:noFill/>
          <a:ln>
            <a:noFill/>
          </a:ln>
        </p:spPr>
      </p:pic>
      <p:sp>
        <p:nvSpPr>
          <p:cNvPr id="3183" name="Google Shape;3183;p161"/>
          <p:cNvSpPr txBox="1"/>
          <p:nvPr/>
        </p:nvSpPr>
        <p:spPr>
          <a:xfrm>
            <a:off x="199697" y="342376"/>
            <a:ext cx="1171903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4D5156"/>
                </a:solidFill>
                <a:latin typeface="arial"/>
                <a:ea typeface="arial"/>
                <a:cs typeface="arial"/>
                <a:sym typeface="arial"/>
              </a:rPr>
              <a:t>Kubernetes, also known as K8s, is an </a:t>
            </a:r>
            <a:r>
              <a:rPr lang="en-US" sz="1800" b="1" i="0">
                <a:solidFill>
                  <a:srgbClr val="5F6368"/>
                </a:solidFill>
                <a:latin typeface="arial"/>
                <a:ea typeface="arial"/>
                <a:cs typeface="arial"/>
                <a:sym typeface="arial"/>
              </a:rPr>
              <a:t>open-source system for automating deployment, scaling, and management of</a:t>
            </a:r>
            <a:r>
              <a:rPr lang="en-US" sz="1800" b="0" i="0">
                <a:solidFill>
                  <a:srgbClr val="4D5156"/>
                </a:solidFill>
                <a:latin typeface="arial"/>
                <a:ea typeface="arial"/>
                <a:cs typeface="arial"/>
                <a:sym typeface="arial"/>
              </a:rPr>
              <a:t> containerized applications.</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7"/>
        <p:cNvGrpSpPr/>
        <p:nvPr/>
      </p:nvGrpSpPr>
      <p:grpSpPr>
        <a:xfrm>
          <a:off x="0" y="0"/>
          <a:ext cx="0" cy="0"/>
          <a:chOff x="0" y="0"/>
          <a:chExt cx="0" cy="0"/>
        </a:xfrm>
      </p:grpSpPr>
      <p:sp>
        <p:nvSpPr>
          <p:cNvPr id="3188" name="Google Shape;3188;p162"/>
          <p:cNvSpPr txBox="1">
            <a:spLocks noGrp="1"/>
          </p:cNvSpPr>
          <p:nvPr>
            <p:ph type="title"/>
          </p:nvPr>
        </p:nvSpPr>
        <p:spPr>
          <a:xfrm>
            <a:off x="6001406" y="94593"/>
            <a:ext cx="5394099" cy="6969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Docker</a:t>
            </a:r>
            <a:endParaRPr/>
          </a:p>
        </p:txBody>
      </p:sp>
      <p:pic>
        <p:nvPicPr>
          <p:cNvPr id="3189" name="Google Shape;3189;p162"/>
          <p:cNvPicPr preferRelativeResize="0">
            <a:picLocks noGrp="1"/>
          </p:cNvPicPr>
          <p:nvPr>
            <p:ph type="body" idx="1"/>
          </p:nvPr>
        </p:nvPicPr>
        <p:blipFill rotWithShape="1">
          <a:blip r:embed="rId3">
            <a:alphaModFix/>
          </a:blip>
          <a:srcRect/>
          <a:stretch/>
        </p:blipFill>
        <p:spPr>
          <a:xfrm>
            <a:off x="274213" y="94593"/>
            <a:ext cx="4266255" cy="2778289"/>
          </a:xfrm>
          <a:prstGeom prst="rect">
            <a:avLst/>
          </a:prstGeom>
          <a:noFill/>
          <a:ln>
            <a:noFill/>
          </a:ln>
        </p:spPr>
      </p:pic>
      <p:pic>
        <p:nvPicPr>
          <p:cNvPr id="3190" name="Google Shape;3190;p162" descr="Developing in Docker | Mark Buckler"/>
          <p:cNvPicPr preferRelativeResize="0"/>
          <p:nvPr/>
        </p:nvPicPr>
        <p:blipFill rotWithShape="1">
          <a:blip r:embed="rId4">
            <a:alphaModFix/>
          </a:blip>
          <a:srcRect/>
          <a:stretch/>
        </p:blipFill>
        <p:spPr>
          <a:xfrm>
            <a:off x="8156028" y="3699640"/>
            <a:ext cx="3936862" cy="2941795"/>
          </a:xfrm>
          <a:prstGeom prst="rect">
            <a:avLst/>
          </a:prstGeom>
          <a:noFill/>
          <a:ln>
            <a:noFill/>
          </a:ln>
        </p:spPr>
      </p:pic>
      <p:sp>
        <p:nvSpPr>
          <p:cNvPr id="3191" name="Google Shape;3191;p162"/>
          <p:cNvSpPr txBox="1"/>
          <p:nvPr/>
        </p:nvSpPr>
        <p:spPr>
          <a:xfrm>
            <a:off x="274213" y="3009253"/>
            <a:ext cx="6096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Docker Build -t,</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Docker run</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Docker Tag</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Docker Push</a:t>
            </a:r>
            <a:endParaRPr sz="1800">
              <a:solidFill>
                <a:schemeClr val="dk1"/>
              </a:solidFill>
              <a:latin typeface="Calibri"/>
              <a:ea typeface="Calibri"/>
              <a:cs typeface="Calibri"/>
              <a:sym typeface="Calibri"/>
            </a:endParaRPr>
          </a:p>
        </p:txBody>
      </p:sp>
      <p:pic>
        <p:nvPicPr>
          <p:cNvPr id="3192" name="Google Shape;3192;p162"/>
          <p:cNvPicPr preferRelativeResize="0"/>
          <p:nvPr/>
        </p:nvPicPr>
        <p:blipFill rotWithShape="1">
          <a:blip r:embed="rId5">
            <a:alphaModFix/>
          </a:blip>
          <a:srcRect/>
          <a:stretch/>
        </p:blipFill>
        <p:spPr>
          <a:xfrm>
            <a:off x="5132622" y="692988"/>
            <a:ext cx="6595980" cy="2688368"/>
          </a:xfrm>
          <a:prstGeom prst="rect">
            <a:avLst/>
          </a:prstGeom>
          <a:noFill/>
          <a:ln>
            <a:noFill/>
          </a:ln>
        </p:spPr>
      </p:pic>
      <p:pic>
        <p:nvPicPr>
          <p:cNvPr id="3193" name="Google Shape;3193;p162"/>
          <p:cNvPicPr preferRelativeResize="0"/>
          <p:nvPr/>
        </p:nvPicPr>
        <p:blipFill rotWithShape="1">
          <a:blip r:embed="rId6">
            <a:alphaModFix/>
          </a:blip>
          <a:srcRect/>
          <a:stretch/>
        </p:blipFill>
        <p:spPr>
          <a:xfrm>
            <a:off x="99110" y="4345953"/>
            <a:ext cx="7849003" cy="21591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7"/>
        <p:cNvGrpSpPr/>
        <p:nvPr/>
      </p:nvGrpSpPr>
      <p:grpSpPr>
        <a:xfrm>
          <a:off x="0" y="0"/>
          <a:ext cx="0" cy="0"/>
          <a:chOff x="0" y="0"/>
          <a:chExt cx="0" cy="0"/>
        </a:xfrm>
      </p:grpSpPr>
      <p:sp>
        <p:nvSpPr>
          <p:cNvPr id="3198" name="Google Shape;3198;p1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99" name="Google Shape;3199;p1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200" name="Google Shape;3200;p163" descr="key concepts graphic"/>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1" name="Google Shape;3201;p163" descr="key concepts graphic"/>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202" name="Google Shape;3202;p163"/>
          <p:cNvPicPr preferRelativeResize="0"/>
          <p:nvPr/>
        </p:nvPicPr>
        <p:blipFill rotWithShape="1">
          <a:blip r:embed="rId3">
            <a:alphaModFix/>
          </a:blip>
          <a:srcRect/>
          <a:stretch/>
        </p:blipFill>
        <p:spPr>
          <a:xfrm>
            <a:off x="460943" y="1958899"/>
            <a:ext cx="11163498" cy="42646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6"/>
        <p:cNvGrpSpPr/>
        <p:nvPr/>
      </p:nvGrpSpPr>
      <p:grpSpPr>
        <a:xfrm>
          <a:off x="0" y="0"/>
          <a:ext cx="0" cy="0"/>
          <a:chOff x="0" y="0"/>
          <a:chExt cx="0" cy="0"/>
        </a:xfrm>
      </p:grpSpPr>
      <p:sp>
        <p:nvSpPr>
          <p:cNvPr id="3207" name="Google Shape;3207;p164"/>
          <p:cNvSpPr/>
          <p:nvPr/>
        </p:nvSpPr>
        <p:spPr>
          <a:xfrm>
            <a:off x="0" y="0"/>
            <a:ext cx="12192000" cy="6858000"/>
          </a:xfrm>
          <a:prstGeom prst="rect">
            <a:avLst/>
          </a:prstGeom>
          <a:solidFill>
            <a:srgbClr val="7F7F7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8" name="Google Shape;3208;p164"/>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09" name="Google Shape;3209;p164"/>
          <p:cNvPicPr preferRelativeResize="0"/>
          <p:nvPr/>
        </p:nvPicPr>
        <p:blipFill rotWithShape="1">
          <a:blip r:embed="rId3">
            <a:alphaModFix/>
          </a:blip>
          <a:srcRect/>
          <a:stretch/>
        </p:blipFill>
        <p:spPr>
          <a:xfrm>
            <a:off x="643467" y="1959716"/>
            <a:ext cx="5294716" cy="2938565"/>
          </a:xfrm>
          <a:prstGeom prst="rect">
            <a:avLst/>
          </a:prstGeom>
          <a:noFill/>
          <a:ln>
            <a:noFill/>
          </a:ln>
        </p:spPr>
      </p:pic>
      <p:cxnSp>
        <p:nvCxnSpPr>
          <p:cNvPr id="3210" name="Google Shape;3210;p164"/>
          <p:cNvCxnSpPr/>
          <p:nvPr/>
        </p:nvCxnSpPr>
        <p:spPr>
          <a:xfrm>
            <a:off x="6079958" y="1143000"/>
            <a:ext cx="0" cy="4572000"/>
          </a:xfrm>
          <a:prstGeom prst="straightConnector1">
            <a:avLst/>
          </a:prstGeom>
          <a:noFill/>
          <a:ln w="9525" cap="flat" cmpd="sng">
            <a:solidFill>
              <a:srgbClr val="4E4E4E"/>
            </a:solidFill>
            <a:prstDash val="solid"/>
            <a:miter lim="800000"/>
            <a:headEnd type="none" w="sm" len="sm"/>
            <a:tailEnd type="none" w="sm" len="sm"/>
          </a:ln>
        </p:spPr>
      </p:cxnSp>
      <p:pic>
        <p:nvPicPr>
          <p:cNvPr id="3211" name="Google Shape;3211;p164" descr="A diagram of a system&#10;&#10;Description automatically generated"/>
          <p:cNvPicPr preferRelativeResize="0"/>
          <p:nvPr/>
        </p:nvPicPr>
        <p:blipFill rotWithShape="1">
          <a:blip r:embed="rId4">
            <a:alphaModFix/>
          </a:blip>
          <a:srcRect/>
          <a:stretch/>
        </p:blipFill>
        <p:spPr>
          <a:xfrm>
            <a:off x="6253817" y="1873677"/>
            <a:ext cx="5294715" cy="3110645"/>
          </a:xfrm>
          <a:prstGeom prst="rect">
            <a:avLst/>
          </a:prstGeom>
          <a:noFill/>
          <a:ln>
            <a:noFill/>
          </a:ln>
        </p:spPr>
      </p:pic>
      <p:sp>
        <p:nvSpPr>
          <p:cNvPr id="3212" name="Google Shape;3212;p164" descr="Distributed tracing: Track requests across your microservices | New Relic  Documentation"/>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3" name="Google Shape;3213;p164" descr="Distributed tracing: Track requests across your microservices | New Relic  Documentation"/>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7"/>
        <p:cNvGrpSpPr/>
        <p:nvPr/>
      </p:nvGrpSpPr>
      <p:grpSpPr>
        <a:xfrm>
          <a:off x="0" y="0"/>
          <a:ext cx="0" cy="0"/>
          <a:chOff x="0" y="0"/>
          <a:chExt cx="0" cy="0"/>
        </a:xfrm>
      </p:grpSpPr>
      <p:sp>
        <p:nvSpPr>
          <p:cNvPr id="3218" name="Google Shape;3218;p1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19" name="Google Shape;3219;p1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Microservice Logging (Azure, AWS)</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3"/>
        <p:cNvGrpSpPr/>
        <p:nvPr/>
      </p:nvGrpSpPr>
      <p:grpSpPr>
        <a:xfrm>
          <a:off x="0" y="0"/>
          <a:ext cx="0" cy="0"/>
          <a:chOff x="0" y="0"/>
          <a:chExt cx="0" cy="0"/>
        </a:xfrm>
      </p:grpSpPr>
      <p:sp>
        <p:nvSpPr>
          <p:cNvPr id="3224" name="Google Shape;3224;p1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25" name="Google Shape;3225;p1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226" name="Google Shape;3226;p166" descr="Screenshot of APM Summary page with logs in context options"/>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227" name="Google Shape;3227;p166"/>
          <p:cNvPicPr preferRelativeResize="0"/>
          <p:nvPr/>
        </p:nvPicPr>
        <p:blipFill rotWithShape="1">
          <a:blip r:embed="rId3">
            <a:alphaModFix/>
          </a:blip>
          <a:srcRect/>
          <a:stretch/>
        </p:blipFill>
        <p:spPr>
          <a:xfrm>
            <a:off x="596617" y="1006350"/>
            <a:ext cx="10998765" cy="4845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icroservices-styled architecture">
            <a:extLst>
              <a:ext uri="{FF2B5EF4-FFF2-40B4-BE49-F238E27FC236}">
                <a16:creationId xmlns:a16="http://schemas.microsoft.com/office/drawing/2014/main" id="{14256A25-415C-1885-8647-994A4640A0F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 b="3484"/>
          <a:stretch/>
        </p:blipFill>
        <p:spPr bwMode="auto">
          <a:xfrm>
            <a:off x="-6588" y="10"/>
            <a:ext cx="12198588" cy="6857990"/>
          </a:xfrm>
          <a:prstGeom prst="rect">
            <a:avLst/>
          </a:prstGeom>
          <a:noFill/>
        </p:spPr>
      </p:pic>
    </p:spTree>
    <p:extLst>
      <p:ext uri="{BB962C8B-B14F-4D97-AF65-F5344CB8AC3E}">
        <p14:creationId xmlns:p14="http://schemas.microsoft.com/office/powerpoint/2010/main" val="1113393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2" name="Google Shape;3232;p1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33" name="Google Shape;3233;p1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34" name="Google Shape;3234;p167"/>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8"/>
        <p:cNvGrpSpPr/>
        <p:nvPr/>
      </p:nvGrpSpPr>
      <p:grpSpPr>
        <a:xfrm>
          <a:off x="0" y="0"/>
          <a:ext cx="0" cy="0"/>
          <a:chOff x="0" y="0"/>
          <a:chExt cx="0" cy="0"/>
        </a:xfrm>
      </p:grpSpPr>
      <p:sp>
        <p:nvSpPr>
          <p:cNvPr id="3239" name="Google Shape;3239;p1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40" name="Google Shape;3240;p1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41" name="Google Shape;3241;p16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5"/>
        <p:cNvGrpSpPr/>
        <p:nvPr/>
      </p:nvGrpSpPr>
      <p:grpSpPr>
        <a:xfrm>
          <a:off x="0" y="0"/>
          <a:ext cx="0" cy="0"/>
          <a:chOff x="0" y="0"/>
          <a:chExt cx="0" cy="0"/>
        </a:xfrm>
      </p:grpSpPr>
      <p:sp>
        <p:nvSpPr>
          <p:cNvPr id="3246" name="Google Shape;3246;p1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47" name="Google Shape;3247;p1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48" name="Google Shape;3248;p169"/>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2"/>
        <p:cNvGrpSpPr/>
        <p:nvPr/>
      </p:nvGrpSpPr>
      <p:grpSpPr>
        <a:xfrm>
          <a:off x="0" y="0"/>
          <a:ext cx="0" cy="0"/>
          <a:chOff x="0" y="0"/>
          <a:chExt cx="0" cy="0"/>
        </a:xfrm>
      </p:grpSpPr>
      <p:sp>
        <p:nvSpPr>
          <p:cNvPr id="3253" name="Google Shape;3253;p1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54" name="Google Shape;3254;p1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55" name="Google Shape;3255;p170"/>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260" name="Google Shape;3260;p1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61" name="Google Shape;3261;p1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62" name="Google Shape;3262;p17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1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68" name="Google Shape;3268;p1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69" name="Google Shape;3269;p172"/>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3"/>
        <p:cNvGrpSpPr/>
        <p:nvPr/>
      </p:nvGrpSpPr>
      <p:grpSpPr>
        <a:xfrm>
          <a:off x="0" y="0"/>
          <a:ext cx="0" cy="0"/>
          <a:chOff x="0" y="0"/>
          <a:chExt cx="0" cy="0"/>
        </a:xfrm>
      </p:grpSpPr>
      <p:sp>
        <p:nvSpPr>
          <p:cNvPr id="3274" name="Google Shape;3274;p1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75" name="Google Shape;3275;p1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76" name="Google Shape;3276;p173"/>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80"/>
        <p:cNvGrpSpPr/>
        <p:nvPr/>
      </p:nvGrpSpPr>
      <p:grpSpPr>
        <a:xfrm>
          <a:off x="0" y="0"/>
          <a:ext cx="0" cy="0"/>
          <a:chOff x="0" y="0"/>
          <a:chExt cx="0" cy="0"/>
        </a:xfrm>
      </p:grpSpPr>
      <p:sp>
        <p:nvSpPr>
          <p:cNvPr id="3281" name="Google Shape;3281;p1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82" name="Google Shape;3282;p1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83" name="Google Shape;3283;p174"/>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87"/>
        <p:cNvGrpSpPr/>
        <p:nvPr/>
      </p:nvGrpSpPr>
      <p:grpSpPr>
        <a:xfrm>
          <a:off x="0" y="0"/>
          <a:ext cx="0" cy="0"/>
          <a:chOff x="0" y="0"/>
          <a:chExt cx="0" cy="0"/>
        </a:xfrm>
      </p:grpSpPr>
      <p:sp>
        <p:nvSpPr>
          <p:cNvPr id="3288" name="Google Shape;3288;p1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89" name="Google Shape;3289;p1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90" name="Google Shape;3290;p175"/>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94"/>
        <p:cNvGrpSpPr/>
        <p:nvPr/>
      </p:nvGrpSpPr>
      <p:grpSpPr>
        <a:xfrm>
          <a:off x="0" y="0"/>
          <a:ext cx="0" cy="0"/>
          <a:chOff x="0" y="0"/>
          <a:chExt cx="0" cy="0"/>
        </a:xfrm>
      </p:grpSpPr>
      <p:sp>
        <p:nvSpPr>
          <p:cNvPr id="3295" name="Google Shape;3295;p1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96" name="Google Shape;3296;p1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97" name="Google Shape;3297;p176"/>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0"/>
        <p:cNvGrpSpPr/>
        <p:nvPr/>
      </p:nvGrpSpPr>
      <p:grpSpPr>
        <a:xfrm>
          <a:off x="0" y="0"/>
          <a:ext cx="0" cy="0"/>
          <a:chOff x="0" y="0"/>
          <a:chExt cx="0" cy="0"/>
        </a:xfrm>
      </p:grpSpPr>
      <p:sp>
        <p:nvSpPr>
          <p:cNvPr id="3001" name="Google Shape;3001;p135"/>
          <p:cNvSpPr txBox="1">
            <a:spLocks noGrp="1"/>
          </p:cNvSpPr>
          <p:nvPr>
            <p:ph type="body" idx="1"/>
          </p:nvPr>
        </p:nvSpPr>
        <p:spPr>
          <a:xfrm>
            <a:off x="5682155" y="1546253"/>
            <a:ext cx="6014545" cy="5010972"/>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rgbClr val="242424"/>
              </a:buClr>
              <a:buSzPct val="100000"/>
              <a:buFont typeface="Arial"/>
              <a:buChar char="•"/>
            </a:pPr>
            <a:r>
              <a:rPr lang="en-US" b="1" i="0" dirty="0">
                <a:solidFill>
                  <a:srgbClr val="242424"/>
                </a:solidFill>
                <a:latin typeface="Arial"/>
                <a:ea typeface="Arial"/>
                <a:cs typeface="Arial"/>
                <a:sym typeface="Arial"/>
              </a:rPr>
              <a:t>Microservices Decomposition — Breaking Down Microservices</a:t>
            </a:r>
            <a:endParaRPr b="0" i="0" dirty="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dirty="0">
                <a:solidFill>
                  <a:srgbClr val="242424"/>
                </a:solidFill>
                <a:latin typeface="Arial"/>
                <a:ea typeface="Arial"/>
                <a:cs typeface="Arial"/>
                <a:sym typeface="Arial"/>
              </a:rPr>
              <a:t>Microservices Communications (Sync / Async Message-Based Communication, API </a:t>
            </a:r>
            <a:r>
              <a:rPr lang="en-US" b="1" i="0" dirty="0" err="1">
                <a:solidFill>
                  <a:srgbClr val="242424"/>
                </a:solidFill>
                <a:latin typeface="Arial"/>
                <a:ea typeface="Arial"/>
                <a:cs typeface="Arial"/>
                <a:sym typeface="Arial"/>
              </a:rPr>
              <a:t>Gws</a:t>
            </a:r>
            <a:r>
              <a:rPr lang="en-US" b="1" i="0" dirty="0">
                <a:solidFill>
                  <a:srgbClr val="242424"/>
                </a:solidFill>
                <a:latin typeface="Arial"/>
                <a:ea typeface="Arial"/>
                <a:cs typeface="Arial"/>
                <a:sym typeface="Arial"/>
              </a:rPr>
              <a:t>)</a:t>
            </a:r>
            <a:endParaRPr b="0" i="0" dirty="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dirty="0">
                <a:solidFill>
                  <a:srgbClr val="242424"/>
                </a:solidFill>
                <a:latin typeface="Arial"/>
                <a:ea typeface="Arial"/>
                <a:cs typeface="Arial"/>
                <a:sym typeface="Arial"/>
              </a:rPr>
              <a:t>Microservices Data Management (Databases / Query / Commands)</a:t>
            </a:r>
            <a:endParaRPr b="0" i="0" dirty="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dirty="0">
                <a:solidFill>
                  <a:srgbClr val="242424"/>
                </a:solidFill>
                <a:latin typeface="Arial"/>
                <a:ea typeface="Arial"/>
                <a:cs typeface="Arial"/>
                <a:sym typeface="Arial"/>
              </a:rPr>
              <a:t>Microservices Transaction Management</a:t>
            </a:r>
            <a:endParaRPr b="0" i="0" dirty="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dirty="0">
                <a:solidFill>
                  <a:srgbClr val="242424"/>
                </a:solidFill>
                <a:latin typeface="Arial"/>
                <a:ea typeface="Arial"/>
                <a:cs typeface="Arial"/>
                <a:sym typeface="Arial"/>
              </a:rPr>
              <a:t>Microservices Distributed Caching</a:t>
            </a:r>
            <a:endParaRPr b="0" i="0" dirty="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dirty="0">
                <a:solidFill>
                  <a:srgbClr val="242424"/>
                </a:solidFill>
                <a:latin typeface="Arial"/>
                <a:ea typeface="Arial"/>
                <a:cs typeface="Arial"/>
                <a:sym typeface="Arial"/>
              </a:rPr>
              <a:t>Microservices Deployments with Containers and Orchestrators</a:t>
            </a:r>
            <a:endParaRPr b="0" i="0" dirty="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dirty="0">
                <a:solidFill>
                  <a:srgbClr val="242424"/>
                </a:solidFill>
                <a:latin typeface="Arial"/>
                <a:ea typeface="Arial"/>
                <a:cs typeface="Arial"/>
                <a:sym typeface="Arial"/>
              </a:rPr>
              <a:t>Microservices Resilience with Distributed Logging, Tracing and Health</a:t>
            </a:r>
            <a:endParaRPr b="0" i="0" dirty="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dirty="0">
                <a:solidFill>
                  <a:srgbClr val="242424"/>
                </a:solidFill>
                <a:latin typeface="Arial"/>
                <a:ea typeface="Arial"/>
                <a:cs typeface="Arial"/>
                <a:sym typeface="Arial"/>
              </a:rPr>
              <a:t>Microservices Testing; Contract Testing, Integration Testing, E2E Test</a:t>
            </a:r>
            <a:endParaRPr b="0" i="0" dirty="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dirty="0">
                <a:solidFill>
                  <a:srgbClr val="242424"/>
                </a:solidFill>
                <a:latin typeface="Arial"/>
                <a:ea typeface="Arial"/>
                <a:cs typeface="Arial"/>
                <a:sym typeface="Arial"/>
              </a:rPr>
              <a:t>Microservices Security; Authentication and Authorization</a:t>
            </a:r>
            <a:endParaRPr b="0" i="0" dirty="0">
              <a:solidFill>
                <a:srgbClr val="242424"/>
              </a:solidFill>
              <a:latin typeface="Arial"/>
              <a:ea typeface="Arial"/>
              <a:cs typeface="Arial"/>
              <a:sym typeface="Arial"/>
            </a:endParaRPr>
          </a:p>
          <a:p>
            <a:pPr marL="228600" lvl="0" indent="-90804" algn="l" rtl="0">
              <a:lnSpc>
                <a:spcPct val="90000"/>
              </a:lnSpc>
              <a:spcBef>
                <a:spcPts val="1000"/>
              </a:spcBef>
              <a:spcAft>
                <a:spcPts val="0"/>
              </a:spcAft>
              <a:buClr>
                <a:schemeClr val="dk1"/>
              </a:buClr>
              <a:buSzPct val="100000"/>
              <a:buNone/>
            </a:pPr>
            <a:endParaRPr dirty="0"/>
          </a:p>
        </p:txBody>
      </p:sp>
      <p:pic>
        <p:nvPicPr>
          <p:cNvPr id="3002" name="Google Shape;3002;p135" descr="Microservices Checklist — Cover All Aspects of Microservices Architecture"/>
          <p:cNvPicPr preferRelativeResize="0"/>
          <p:nvPr/>
        </p:nvPicPr>
        <p:blipFill rotWithShape="1">
          <a:blip r:embed="rId3">
            <a:alphaModFix/>
          </a:blip>
          <a:srcRect/>
          <a:stretch/>
        </p:blipFill>
        <p:spPr>
          <a:xfrm>
            <a:off x="0" y="1650124"/>
            <a:ext cx="5242034" cy="501097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1"/>
        <p:cNvGrpSpPr/>
        <p:nvPr/>
      </p:nvGrpSpPr>
      <p:grpSpPr>
        <a:xfrm>
          <a:off x="0" y="0"/>
          <a:ext cx="0" cy="0"/>
          <a:chOff x="0" y="0"/>
          <a:chExt cx="0" cy="0"/>
        </a:xfrm>
      </p:grpSpPr>
      <p:sp>
        <p:nvSpPr>
          <p:cNvPr id="3302" name="Google Shape;3302;p1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303" name="Google Shape;3303;p1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304" name="Google Shape;3304;p177"/>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8"/>
        <p:cNvGrpSpPr/>
        <p:nvPr/>
      </p:nvGrpSpPr>
      <p:grpSpPr>
        <a:xfrm>
          <a:off x="0" y="0"/>
          <a:ext cx="0" cy="0"/>
          <a:chOff x="0" y="0"/>
          <a:chExt cx="0" cy="0"/>
        </a:xfrm>
      </p:grpSpPr>
      <p:sp>
        <p:nvSpPr>
          <p:cNvPr id="3309" name="Google Shape;3309;p1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310" name="Google Shape;3310;p1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311" name="Google Shape;3311;p17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15"/>
        <p:cNvGrpSpPr/>
        <p:nvPr/>
      </p:nvGrpSpPr>
      <p:grpSpPr>
        <a:xfrm>
          <a:off x="0" y="0"/>
          <a:ext cx="0" cy="0"/>
          <a:chOff x="0" y="0"/>
          <a:chExt cx="0" cy="0"/>
        </a:xfrm>
      </p:grpSpPr>
      <p:sp>
        <p:nvSpPr>
          <p:cNvPr id="3316" name="Google Shape;3316;p1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Azure Front Door	</a:t>
            </a:r>
            <a:endParaRPr/>
          </a:p>
        </p:txBody>
      </p:sp>
      <p:sp>
        <p:nvSpPr>
          <p:cNvPr id="3317" name="Google Shape;3317;p1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Architecture</a:t>
            </a:r>
            <a:endParaRPr/>
          </a:p>
          <a:p>
            <a:pPr marL="228600" lvl="0" indent="-228600" algn="l" rtl="0">
              <a:lnSpc>
                <a:spcPct val="90000"/>
              </a:lnSpc>
              <a:spcBef>
                <a:spcPts val="1000"/>
              </a:spcBef>
              <a:spcAft>
                <a:spcPts val="0"/>
              </a:spcAft>
              <a:buClr>
                <a:schemeClr val="dk1"/>
              </a:buClr>
              <a:buSzPts val="2800"/>
              <a:buChar char="•"/>
            </a:pPr>
            <a:r>
              <a:rPr lang="en-US"/>
              <a:t>Routing Decision</a:t>
            </a:r>
            <a:endParaRPr/>
          </a:p>
          <a:p>
            <a:pPr marL="228600" lvl="0" indent="-228600" algn="l" rtl="0">
              <a:lnSpc>
                <a:spcPct val="90000"/>
              </a:lnSpc>
              <a:spcBef>
                <a:spcPts val="1000"/>
              </a:spcBef>
              <a:spcAft>
                <a:spcPts val="0"/>
              </a:spcAft>
              <a:buClr>
                <a:schemeClr val="dk1"/>
              </a:buClr>
              <a:buSzPts val="2800"/>
              <a:buChar char="•"/>
            </a:pPr>
            <a:r>
              <a:rPr lang="en-US"/>
              <a:t>Routing Rule Matching</a:t>
            </a:r>
            <a:endParaRPr/>
          </a:p>
          <a:p>
            <a:pPr marL="228600" lvl="0" indent="-228600" algn="l" rtl="0">
              <a:lnSpc>
                <a:spcPct val="90000"/>
              </a:lnSpc>
              <a:spcBef>
                <a:spcPts val="1000"/>
              </a:spcBef>
              <a:spcAft>
                <a:spcPts val="0"/>
              </a:spcAft>
              <a:buClr>
                <a:schemeClr val="dk1"/>
              </a:buClr>
              <a:buSzPts val="2800"/>
              <a:buChar char="•"/>
            </a:pPr>
            <a:r>
              <a:rPr lang="en-US"/>
              <a:t>Backend Selection</a:t>
            </a:r>
            <a:endParaRPr/>
          </a:p>
          <a:p>
            <a:pPr marL="228600" lvl="0" indent="-228600" algn="l" rtl="0">
              <a:lnSpc>
                <a:spcPct val="90000"/>
              </a:lnSpc>
              <a:spcBef>
                <a:spcPts val="1000"/>
              </a:spcBef>
              <a:spcAft>
                <a:spcPts val="0"/>
              </a:spcAft>
              <a:buClr>
                <a:schemeClr val="dk1"/>
              </a:buClr>
              <a:buSzPts val="2800"/>
              <a:buChar char="•"/>
            </a:pPr>
            <a:r>
              <a:rPr lang="en-US"/>
              <a:t>Routing Methods</a:t>
            </a:r>
            <a:endParaRPr/>
          </a:p>
          <a:p>
            <a:pPr marL="228600" lvl="0" indent="-228600" algn="l" rtl="0">
              <a:lnSpc>
                <a:spcPct val="90000"/>
              </a:lnSpc>
              <a:spcBef>
                <a:spcPts val="1000"/>
              </a:spcBef>
              <a:spcAft>
                <a:spcPts val="0"/>
              </a:spcAft>
              <a:buClr>
                <a:schemeClr val="dk1"/>
              </a:buClr>
              <a:buSzPts val="2800"/>
              <a:buChar char="•"/>
            </a:pPr>
            <a:r>
              <a:rPr lang="en-US"/>
              <a:t>WAF (How and When ?) – Policy, Managed Rule, Custom Rules</a:t>
            </a:r>
            <a:endParaRPr/>
          </a:p>
          <a:p>
            <a:pPr marL="228600" lvl="0" indent="-228600" algn="l" rtl="0">
              <a:lnSpc>
                <a:spcPct val="90000"/>
              </a:lnSpc>
              <a:spcBef>
                <a:spcPts val="1000"/>
              </a:spcBef>
              <a:spcAft>
                <a:spcPts val="0"/>
              </a:spcAft>
              <a:buClr>
                <a:schemeClr val="dk1"/>
              </a:buClr>
              <a:buSzPts val="2800"/>
              <a:buChar char="•"/>
            </a:pPr>
            <a:r>
              <a:rPr lang="en-US"/>
              <a:t>Monitoring (Diagnostic Settings, Alerts, Metrics, Health Probs)</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22"/>
        <p:cNvGrpSpPr/>
        <p:nvPr/>
      </p:nvGrpSpPr>
      <p:grpSpPr>
        <a:xfrm>
          <a:off x="0" y="0"/>
          <a:ext cx="0" cy="0"/>
          <a:chOff x="0" y="0"/>
          <a:chExt cx="0" cy="0"/>
        </a:xfrm>
      </p:grpSpPr>
      <p:sp>
        <p:nvSpPr>
          <p:cNvPr id="3323" name="Google Shape;3323;p18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4" name="Google Shape;3324;p18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25" name="Google Shape;3325;p180" descr="Diagram of Azure Front Door (classic) routing user traffic to endpoints."/>
          <p:cNvPicPr preferRelativeResize="0">
            <a:picLocks noGrp="1"/>
          </p:cNvPicPr>
          <p:nvPr>
            <p:ph type="body" idx="1"/>
          </p:nvPr>
        </p:nvPicPr>
        <p:blipFill rotWithShape="1">
          <a:blip r:embed="rId3">
            <a:alphaModFix/>
          </a:blip>
          <a:srcRect/>
          <a:stretch/>
        </p:blipFill>
        <p:spPr>
          <a:xfrm>
            <a:off x="2618211" y="806874"/>
            <a:ext cx="6955578" cy="557106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29"/>
        <p:cNvGrpSpPr/>
        <p:nvPr/>
      </p:nvGrpSpPr>
      <p:grpSpPr>
        <a:xfrm>
          <a:off x="0" y="0"/>
          <a:ext cx="0" cy="0"/>
          <a:chOff x="0" y="0"/>
          <a:chExt cx="0" cy="0"/>
        </a:xfrm>
      </p:grpSpPr>
      <p:sp>
        <p:nvSpPr>
          <p:cNvPr id="3330" name="Google Shape;3330;p1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331" name="Google Shape;3331;p1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rgbClr val="161616"/>
              </a:buClr>
              <a:buSzPct val="100000"/>
              <a:buChar char="•"/>
            </a:pPr>
            <a:r>
              <a:rPr lang="en-US" b="0" i="0">
                <a:solidFill>
                  <a:srgbClr val="161616"/>
                </a:solidFill>
                <a:latin typeface="Quattrocento Sans"/>
                <a:ea typeface="Quattrocento Sans"/>
                <a:cs typeface="Quattrocento Sans"/>
                <a:sym typeface="Quattrocento Sans"/>
              </a:rPr>
              <a:t>Key features included with Front Door (classic):</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Accelerated application performance by using </a:t>
            </a:r>
            <a:r>
              <a:rPr lang="en-US" b="1" i="0" u="sng" strike="noStrike">
                <a:solidFill>
                  <a:schemeClr val="hlink"/>
                </a:solidFill>
                <a:latin typeface="Quattrocento Sans"/>
                <a:ea typeface="Quattrocento Sans"/>
                <a:cs typeface="Quattrocento Sans"/>
                <a:sym typeface="Quattrocento Sans"/>
                <a:hlinkClick r:id="rId3"/>
              </a:rPr>
              <a:t>split TCP</a:t>
            </a:r>
            <a:r>
              <a:rPr lang="en-US" b="0" i="0">
                <a:solidFill>
                  <a:srgbClr val="161616"/>
                </a:solidFill>
                <a:latin typeface="Quattrocento Sans"/>
                <a:ea typeface="Quattrocento Sans"/>
                <a:cs typeface="Quattrocento Sans"/>
                <a:sym typeface="Quattrocento Sans"/>
              </a:rPr>
              <a:t>-based </a:t>
            </a:r>
            <a:r>
              <a:rPr lang="en-US" b="1" i="0" u="sng" strike="noStrike">
                <a:solidFill>
                  <a:schemeClr val="hlink"/>
                </a:solidFill>
                <a:latin typeface="Quattrocento Sans"/>
                <a:ea typeface="Quattrocento Sans"/>
                <a:cs typeface="Quattrocento Sans"/>
                <a:sym typeface="Quattrocento Sans"/>
                <a:hlinkClick r:id="rId4"/>
              </a:rPr>
              <a:t>anycast protocol</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Intelligent </a:t>
            </a:r>
            <a:r>
              <a:rPr lang="en-US" b="1" i="0" u="sng" strike="noStrike">
                <a:solidFill>
                  <a:schemeClr val="hlink"/>
                </a:solidFill>
                <a:latin typeface="Quattrocento Sans"/>
                <a:ea typeface="Quattrocento Sans"/>
                <a:cs typeface="Quattrocento Sans"/>
                <a:sym typeface="Quattrocento Sans"/>
                <a:hlinkClick r:id="rId5"/>
              </a:rPr>
              <a:t>health probe</a:t>
            </a:r>
            <a:r>
              <a:rPr lang="en-US" b="0" i="0">
                <a:solidFill>
                  <a:srgbClr val="161616"/>
                </a:solidFill>
                <a:latin typeface="Quattrocento Sans"/>
                <a:ea typeface="Quattrocento Sans"/>
                <a:cs typeface="Quattrocento Sans"/>
                <a:sym typeface="Quattrocento Sans"/>
              </a:rPr>
              <a:t> monitoring for backend resources.</a:t>
            </a:r>
            <a:endParaRPr/>
          </a:p>
          <a:p>
            <a:pPr marL="228600" lvl="0" indent="-228600" algn="l" rtl="0">
              <a:lnSpc>
                <a:spcPct val="90000"/>
              </a:lnSpc>
              <a:spcBef>
                <a:spcPts val="1000"/>
              </a:spcBef>
              <a:spcAft>
                <a:spcPts val="0"/>
              </a:spcAft>
              <a:buClr>
                <a:srgbClr val="161616"/>
              </a:buClr>
              <a:buSzPct val="100000"/>
              <a:buFont typeface="Arial"/>
              <a:buChar char="•"/>
            </a:pPr>
            <a:r>
              <a:rPr lang="en-US" b="1" i="0" u="sng" strike="noStrike">
                <a:solidFill>
                  <a:schemeClr val="hlink"/>
                </a:solidFill>
                <a:latin typeface="Quattrocento Sans"/>
                <a:ea typeface="Quattrocento Sans"/>
                <a:cs typeface="Quattrocento Sans"/>
                <a:sym typeface="Quattrocento Sans"/>
                <a:hlinkClick r:id="rId6"/>
              </a:rPr>
              <a:t>URL-path based</a:t>
            </a:r>
            <a:r>
              <a:rPr lang="en-US" b="0" i="0">
                <a:solidFill>
                  <a:srgbClr val="161616"/>
                </a:solidFill>
                <a:latin typeface="Quattrocento Sans"/>
                <a:ea typeface="Quattrocento Sans"/>
                <a:cs typeface="Quattrocento Sans"/>
                <a:sym typeface="Quattrocento Sans"/>
              </a:rPr>
              <a:t> routing for requests.</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Enables hosting of multiple websites for efficient application infrastructure.</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Cookie-based </a:t>
            </a:r>
            <a:r>
              <a:rPr lang="en-US" b="1" i="0" u="sng" strike="noStrike">
                <a:solidFill>
                  <a:schemeClr val="hlink"/>
                </a:solidFill>
                <a:latin typeface="Quattrocento Sans"/>
                <a:ea typeface="Quattrocento Sans"/>
                <a:cs typeface="Quattrocento Sans"/>
                <a:sym typeface="Quattrocento Sans"/>
                <a:hlinkClick r:id="rId7"/>
              </a:rPr>
              <a:t>session affinity</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1" i="0" u="sng" strike="noStrike">
                <a:solidFill>
                  <a:schemeClr val="hlink"/>
                </a:solidFill>
                <a:latin typeface="Quattrocento Sans"/>
                <a:ea typeface="Quattrocento Sans"/>
                <a:cs typeface="Quattrocento Sans"/>
                <a:sym typeface="Quattrocento Sans"/>
                <a:hlinkClick r:id="rId8"/>
              </a:rPr>
              <a:t>SSL offloading</a:t>
            </a:r>
            <a:r>
              <a:rPr lang="en-US" b="0" i="0">
                <a:solidFill>
                  <a:srgbClr val="161616"/>
                </a:solidFill>
                <a:latin typeface="Quattrocento Sans"/>
                <a:ea typeface="Quattrocento Sans"/>
                <a:cs typeface="Quattrocento Sans"/>
                <a:sym typeface="Quattrocento Sans"/>
              </a:rPr>
              <a:t> and certificate management.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Define your own </a:t>
            </a:r>
            <a:r>
              <a:rPr lang="en-US" b="1" i="0" u="sng" strike="noStrike">
                <a:solidFill>
                  <a:schemeClr val="hlink"/>
                </a:solidFill>
                <a:latin typeface="Quattrocento Sans"/>
                <a:ea typeface="Quattrocento Sans"/>
                <a:cs typeface="Quattrocento Sans"/>
                <a:sym typeface="Quattrocento Sans"/>
                <a:hlinkClick r:id="rId9"/>
              </a:rPr>
              <a:t>custom domain</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Application security with integrated </a:t>
            </a:r>
            <a:r>
              <a:rPr lang="en-US" b="1" i="0" u="sng" strike="noStrike">
                <a:solidFill>
                  <a:schemeClr val="hlink"/>
                </a:solidFill>
                <a:latin typeface="Quattrocento Sans"/>
                <a:ea typeface="Quattrocento Sans"/>
                <a:cs typeface="Quattrocento Sans"/>
                <a:sym typeface="Quattrocento Sans"/>
                <a:hlinkClick r:id="rId10"/>
              </a:rPr>
              <a:t>Web Application Firewall (WAF)</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Redirect HTTP traffic to HTTPS with </a:t>
            </a:r>
            <a:r>
              <a:rPr lang="en-US" b="1" i="0" u="sng" strike="noStrike">
                <a:solidFill>
                  <a:schemeClr val="hlink"/>
                </a:solidFill>
                <a:latin typeface="Quattrocento Sans"/>
                <a:ea typeface="Quattrocento Sans"/>
                <a:cs typeface="Quattrocento Sans"/>
                <a:sym typeface="Quattrocento Sans"/>
                <a:hlinkClick r:id="rId11"/>
              </a:rPr>
              <a:t>URL redirect</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Custom forwarding path with </a:t>
            </a:r>
            <a:r>
              <a:rPr lang="en-US" b="1" i="0" u="sng" strike="noStrike">
                <a:solidFill>
                  <a:schemeClr val="hlink"/>
                </a:solidFill>
                <a:latin typeface="Quattrocento Sans"/>
                <a:ea typeface="Quattrocento Sans"/>
                <a:cs typeface="Quattrocento Sans"/>
                <a:sym typeface="Quattrocento Sans"/>
                <a:hlinkClick r:id="rId11"/>
              </a:rPr>
              <a:t>URL rewrite</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Native support of end-to-end IPv6 connectivity and </a:t>
            </a:r>
            <a:r>
              <a:rPr lang="en-US" b="1" i="0" u="sng" strike="noStrike">
                <a:solidFill>
                  <a:schemeClr val="hlink"/>
                </a:solidFill>
                <a:latin typeface="Quattrocento Sans"/>
                <a:ea typeface="Quattrocento Sans"/>
                <a:cs typeface="Quattrocento Sans"/>
                <a:sym typeface="Quattrocento Sans"/>
                <a:hlinkClick r:id="rId12"/>
              </a:rPr>
              <a:t>HTTP/2 protocol</a:t>
            </a:r>
            <a:r>
              <a:rPr lang="en-US" b="0" i="0">
                <a:solidFill>
                  <a:srgbClr val="161616"/>
                </a:solidFill>
                <a:latin typeface="Quattrocento Sans"/>
                <a:ea typeface="Quattrocento Sans"/>
                <a:cs typeface="Quattrocento Sans"/>
                <a:sym typeface="Quattrocento Sans"/>
              </a:rPr>
              <a:t>.</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182"/>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37" name="Google Shape;3337;p182"/>
          <p:cNvPicPr preferRelativeResize="0"/>
          <p:nvPr/>
        </p:nvPicPr>
        <p:blipFill rotWithShape="1">
          <a:blip r:embed="rId3">
            <a:alphaModFix/>
          </a:blip>
          <a:srcRect/>
          <a:stretch/>
        </p:blipFill>
        <p:spPr>
          <a:xfrm>
            <a:off x="-3050" y="0"/>
            <a:ext cx="5081056" cy="2311879"/>
          </a:xfrm>
          <a:prstGeom prst="rect">
            <a:avLst/>
          </a:prstGeom>
          <a:noFill/>
          <a:ln>
            <a:noFill/>
          </a:ln>
        </p:spPr>
      </p:pic>
      <p:pic>
        <p:nvPicPr>
          <p:cNvPr id="3338" name="Google Shape;3338;p182" descr="Screenshot that shows choosing an Azure load-balancing solution in the Azure portal."/>
          <p:cNvPicPr preferRelativeResize="0">
            <a:picLocks noGrp="1"/>
          </p:cNvPicPr>
          <p:nvPr>
            <p:ph type="body" idx="1"/>
          </p:nvPr>
        </p:nvPicPr>
        <p:blipFill rotWithShape="1">
          <a:blip r:embed="rId4">
            <a:alphaModFix/>
          </a:blip>
          <a:srcRect/>
          <a:stretch/>
        </p:blipFill>
        <p:spPr>
          <a:xfrm>
            <a:off x="145578" y="2651857"/>
            <a:ext cx="12046422" cy="424636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83"/>
        <p:cNvGrpSpPr/>
        <p:nvPr/>
      </p:nvGrpSpPr>
      <p:grpSpPr>
        <a:xfrm>
          <a:off x="0" y="0"/>
          <a:ext cx="0" cy="0"/>
          <a:chOff x="0" y="0"/>
          <a:chExt cx="0" cy="0"/>
        </a:xfrm>
      </p:grpSpPr>
      <p:pic>
        <p:nvPicPr>
          <p:cNvPr id="3484" name="Google Shape;3484;p203" descr="A diagram of a diagram&#10;&#10;Description automatically generated with medium confidence"/>
          <p:cNvPicPr preferRelativeResize="0">
            <a:picLocks noGrp="1"/>
          </p:cNvPicPr>
          <p:nvPr>
            <p:ph type="body" idx="1"/>
          </p:nvPr>
        </p:nvPicPr>
        <p:blipFill rotWithShape="1">
          <a:blip r:embed="rId3">
            <a:alphaModFix/>
          </a:blip>
          <a:srcRect/>
          <a:stretch/>
        </p:blipFill>
        <p:spPr>
          <a:xfrm>
            <a:off x="191522" y="185936"/>
            <a:ext cx="12000478" cy="67614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88"/>
        <p:cNvGrpSpPr/>
        <p:nvPr/>
      </p:nvGrpSpPr>
      <p:grpSpPr>
        <a:xfrm>
          <a:off x="0" y="0"/>
          <a:ext cx="0" cy="0"/>
          <a:chOff x="0" y="0"/>
          <a:chExt cx="0" cy="0"/>
        </a:xfrm>
      </p:grpSpPr>
      <p:pic>
        <p:nvPicPr>
          <p:cNvPr id="3489" name="Google Shape;3489;p204" descr="Azure — Difference between Traffic Manager and Front Door Service | by  Ashish Patel | Awesome Azure | Medium"/>
          <p:cNvPicPr preferRelativeResize="0">
            <a:picLocks noGrp="1"/>
          </p:cNvPicPr>
          <p:nvPr>
            <p:ph type="body" idx="1"/>
          </p:nvPr>
        </p:nvPicPr>
        <p:blipFill rotWithShape="1">
          <a:blip r:embed="rId3">
            <a:alphaModFix/>
          </a:blip>
          <a:srcRect/>
          <a:stretch/>
        </p:blipFill>
        <p:spPr>
          <a:xfrm>
            <a:off x="0" y="212542"/>
            <a:ext cx="12023834" cy="664545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93"/>
        <p:cNvGrpSpPr/>
        <p:nvPr/>
      </p:nvGrpSpPr>
      <p:grpSpPr>
        <a:xfrm>
          <a:off x="0" y="0"/>
          <a:ext cx="0" cy="0"/>
          <a:chOff x="0" y="0"/>
          <a:chExt cx="0" cy="0"/>
        </a:xfrm>
      </p:grpSpPr>
      <p:sp>
        <p:nvSpPr>
          <p:cNvPr id="3494" name="Google Shape;3494;p205"/>
          <p:cNvSpPr txBox="1">
            <a:spLocks noGrp="1"/>
          </p:cNvSpPr>
          <p:nvPr>
            <p:ph type="title"/>
          </p:nvPr>
        </p:nvSpPr>
        <p:spPr>
          <a:xfrm>
            <a:off x="241738" y="365125"/>
            <a:ext cx="1195026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b="1" dirty="0"/>
              <a:t>OWASP-</a:t>
            </a:r>
            <a:r>
              <a:rPr lang="en-US" sz="3600" b="1" i="0" dirty="0">
                <a:solidFill>
                  <a:srgbClr val="4D5156"/>
                </a:solidFill>
                <a:latin typeface="arial"/>
                <a:ea typeface="arial"/>
                <a:cs typeface="arial"/>
                <a:sym typeface="arial"/>
              </a:rPr>
              <a:t> Open Worldwide Application Security Project </a:t>
            </a:r>
            <a:endParaRPr sz="3600" b="1" dirty="0"/>
          </a:p>
        </p:txBody>
      </p:sp>
      <p:sp>
        <p:nvSpPr>
          <p:cNvPr id="3495" name="Google Shape;3495;p20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496" name="Google Shape;3496;p205" descr="Mapping"/>
          <p:cNvPicPr preferRelativeResize="0"/>
          <p:nvPr/>
        </p:nvPicPr>
        <p:blipFill rotWithShape="1">
          <a:blip r:embed="rId3">
            <a:alphaModFix/>
          </a:blip>
          <a:srcRect/>
          <a:stretch/>
        </p:blipFill>
        <p:spPr>
          <a:xfrm>
            <a:off x="608943" y="1690688"/>
            <a:ext cx="11215852" cy="435133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00"/>
        <p:cNvGrpSpPr/>
        <p:nvPr/>
      </p:nvGrpSpPr>
      <p:grpSpPr>
        <a:xfrm>
          <a:off x="0" y="0"/>
          <a:ext cx="0" cy="0"/>
          <a:chOff x="0" y="0"/>
          <a:chExt cx="0" cy="0"/>
        </a:xfrm>
      </p:grpSpPr>
      <p:sp>
        <p:nvSpPr>
          <p:cNvPr id="3501" name="Google Shape;3501;p206"/>
          <p:cNvSpPr txBox="1">
            <a:spLocks noGrp="1"/>
          </p:cNvSpPr>
          <p:nvPr>
            <p:ph type="title"/>
          </p:nvPr>
        </p:nvSpPr>
        <p:spPr>
          <a:xfrm>
            <a:off x="140575" y="78197"/>
            <a:ext cx="11910849"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1800"/>
              <a:buFont typeface="Quattrocento Sans"/>
              <a:buNone/>
            </a:pPr>
            <a:r>
              <a:rPr lang="en-US" sz="2800" b="1" dirty="0">
                <a:solidFill>
                  <a:srgbClr val="000000"/>
                </a:solidFill>
                <a:latin typeface="Quattrocento Sans"/>
                <a:ea typeface="Quattrocento Sans"/>
                <a:cs typeface="Quattrocento Sans"/>
                <a:sym typeface="Quattrocento Sans"/>
              </a:rPr>
              <a:t>Database Shading Pattern for Scaling Microservices Database Architecture</a:t>
            </a:r>
            <a:endParaRPr sz="6000" dirty="0"/>
          </a:p>
        </p:txBody>
      </p:sp>
      <p:pic>
        <p:nvPicPr>
          <p:cNvPr id="3502" name="Google Shape;3502;p206"/>
          <p:cNvPicPr preferRelativeResize="0"/>
          <p:nvPr/>
        </p:nvPicPr>
        <p:blipFill rotWithShape="1">
          <a:blip r:embed="rId3">
            <a:alphaModFix/>
          </a:blip>
          <a:srcRect/>
          <a:stretch/>
        </p:blipFill>
        <p:spPr>
          <a:xfrm>
            <a:off x="995855" y="1403760"/>
            <a:ext cx="7485993" cy="5089115"/>
          </a:xfrm>
          <a:prstGeom prst="rect">
            <a:avLst/>
          </a:prstGeom>
          <a:noFill/>
          <a:ln>
            <a:noFill/>
          </a:ln>
        </p:spPr>
      </p:pic>
      <p:pic>
        <p:nvPicPr>
          <p:cNvPr id="3503" name="Google Shape;3503;p206"/>
          <p:cNvPicPr preferRelativeResize="0"/>
          <p:nvPr/>
        </p:nvPicPr>
        <p:blipFill rotWithShape="1">
          <a:blip r:embed="rId4">
            <a:alphaModFix/>
          </a:blip>
          <a:srcRect/>
          <a:stretch/>
        </p:blipFill>
        <p:spPr>
          <a:xfrm>
            <a:off x="8557578" y="2083117"/>
            <a:ext cx="3151635" cy="26917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2"/>
        <p:cNvGrpSpPr/>
        <p:nvPr/>
      </p:nvGrpSpPr>
      <p:grpSpPr>
        <a:xfrm>
          <a:off x="0" y="0"/>
          <a:ext cx="0" cy="0"/>
          <a:chOff x="0" y="0"/>
          <a:chExt cx="0" cy="0"/>
        </a:xfrm>
      </p:grpSpPr>
      <p:sp>
        <p:nvSpPr>
          <p:cNvPr id="3013" name="Google Shape;3013;p1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14" name="Google Shape;3014;p1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15" name="Google Shape;3015;p137" descr="Saga Pattern for Microservices Distributed Transactions"/>
          <p:cNvPicPr preferRelativeResize="0"/>
          <p:nvPr/>
        </p:nvPicPr>
        <p:blipFill rotWithShape="1">
          <a:blip r:embed="rId3">
            <a:alphaModFix/>
          </a:blip>
          <a:srcRect/>
          <a:stretch/>
        </p:blipFill>
        <p:spPr>
          <a:xfrm>
            <a:off x="313339" y="365125"/>
            <a:ext cx="11656382" cy="567832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sp>
        <p:nvSpPr>
          <p:cNvPr id="3544" name="Google Shape;3544;p212"/>
          <p:cNvSpPr txBox="1"/>
          <p:nvPr/>
        </p:nvSpPr>
        <p:spPr>
          <a:xfrm>
            <a:off x="3905450" y="177349"/>
            <a:ext cx="6097604" cy="37555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a:solidFill>
                  <a:srgbClr val="0D0D0D"/>
                </a:solidFill>
                <a:latin typeface="Arial"/>
                <a:ea typeface="Arial"/>
                <a:cs typeface="Arial"/>
                <a:sym typeface="Arial"/>
              </a:rPr>
              <a:t>Azure service bus vs Azure Queue difference</a:t>
            </a:r>
            <a:endParaRPr sz="1050">
              <a:solidFill>
                <a:schemeClr val="dk1"/>
              </a:solidFill>
              <a:latin typeface="Calibri"/>
              <a:ea typeface="Calibri"/>
              <a:cs typeface="Calibri"/>
              <a:sym typeface="Calibri"/>
            </a:endParaRPr>
          </a:p>
        </p:txBody>
      </p:sp>
      <p:graphicFrame>
        <p:nvGraphicFramePr>
          <p:cNvPr id="3545" name="Google Shape;3545;p212"/>
          <p:cNvGraphicFramePr/>
          <p:nvPr/>
        </p:nvGraphicFramePr>
        <p:xfrm>
          <a:off x="336884" y="949673"/>
          <a:ext cx="11499525" cy="7662102"/>
        </p:xfrm>
        <a:graphic>
          <a:graphicData uri="http://schemas.openxmlformats.org/drawingml/2006/table">
            <a:tbl>
              <a:tblPr firstRow="1" firstCol="1" bandRow="1">
                <a:noFill/>
              </a:tblPr>
              <a:tblGrid>
                <a:gridCol w="2300550">
                  <a:extLst>
                    <a:ext uri="{9D8B030D-6E8A-4147-A177-3AD203B41FA5}">
                      <a16:colId xmlns:a16="http://schemas.microsoft.com/office/drawing/2014/main" val="20000"/>
                    </a:ext>
                  </a:extLst>
                </a:gridCol>
                <a:gridCol w="4666000">
                  <a:extLst>
                    <a:ext uri="{9D8B030D-6E8A-4147-A177-3AD203B41FA5}">
                      <a16:colId xmlns:a16="http://schemas.microsoft.com/office/drawing/2014/main" val="20001"/>
                    </a:ext>
                  </a:extLst>
                </a:gridCol>
                <a:gridCol w="4532975">
                  <a:extLst>
                    <a:ext uri="{9D8B030D-6E8A-4147-A177-3AD203B41FA5}">
                      <a16:colId xmlns:a16="http://schemas.microsoft.com/office/drawing/2014/main" val="20002"/>
                    </a:ext>
                  </a:extLst>
                </a:gridCol>
              </a:tblGrid>
              <a:tr h="10047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2000"/>
                        <a:t>Azure Service Bus</a:t>
                      </a:r>
                      <a:endParaRPr sz="1800">
                        <a:latin typeface="Calibri"/>
                        <a:ea typeface="Calibri"/>
                        <a:cs typeface="Calibri"/>
                        <a:sym typeface="Calibri"/>
                      </a:endParaRPr>
                    </a:p>
                  </a:txBody>
                  <a:tcPr marL="22650" marR="22650" marT="0" marB="0"/>
                </a:tc>
                <a:tc>
                  <a:txBody>
                    <a:bodyPr/>
                    <a:lstStyle/>
                    <a:p>
                      <a:pPr marL="0" marR="0" lvl="0" indent="0" algn="l" rtl="0">
                        <a:spcBef>
                          <a:spcPts val="0"/>
                        </a:spcBef>
                        <a:spcAft>
                          <a:spcPts val="0"/>
                        </a:spcAft>
                        <a:buNone/>
                      </a:pPr>
                      <a:r>
                        <a:rPr lang="en-US" sz="2000"/>
                        <a:t>Azure Queue Storage</a:t>
                      </a:r>
                      <a:endParaRPr sz="1800" b="1">
                        <a:latin typeface="Calibri"/>
                        <a:ea typeface="Calibri"/>
                        <a:cs typeface="Calibri"/>
                        <a:sym typeface="Calibri"/>
                      </a:endParaRPr>
                    </a:p>
                  </a:txBody>
                  <a:tcPr marL="22650" marR="22650" marT="0" marB="0"/>
                </a:tc>
                <a:extLst>
                  <a:ext uri="{0D108BD9-81ED-4DB2-BD59-A6C34878D82A}">
                    <a16:rowId xmlns:a16="http://schemas.microsoft.com/office/drawing/2014/main" val="10000"/>
                  </a:ext>
                </a:extLst>
              </a:tr>
              <a:tr h="979575">
                <a:tc>
                  <a:txBody>
                    <a:bodyPr/>
                    <a:lstStyle/>
                    <a:p>
                      <a:pPr marL="0" marR="0" lvl="0" indent="0" algn="l" rtl="0">
                        <a:lnSpc>
                          <a:spcPct val="107000"/>
                        </a:lnSpc>
                        <a:spcBef>
                          <a:spcPts val="0"/>
                        </a:spcBef>
                        <a:spcAft>
                          <a:spcPts val="0"/>
                        </a:spcAft>
                        <a:buNone/>
                      </a:pPr>
                      <a:r>
                        <a:rPr lang="en-US" sz="1800"/>
                        <a:t>Use Case</a:t>
                      </a:r>
                      <a:endParaRPr sz="1800">
                        <a:latin typeface="Calibri"/>
                        <a:ea typeface="Calibri"/>
                        <a:cs typeface="Calibri"/>
                        <a:sym typeface="Calibri"/>
                      </a:endParaRPr>
                    </a:p>
                  </a:txBody>
                  <a:tcPr marL="22650" marR="22650" marT="0" marB="0"/>
                </a:tc>
                <a:tc>
                  <a:txBody>
                    <a:bodyPr/>
                    <a:lstStyle/>
                    <a:p>
                      <a:pPr marL="342900" marR="0" lvl="0" indent="-342900" algn="l" rtl="0">
                        <a:lnSpc>
                          <a:spcPct val="107000"/>
                        </a:lnSpc>
                        <a:spcBef>
                          <a:spcPts val="0"/>
                        </a:spcBef>
                        <a:spcAft>
                          <a:spcPts val="0"/>
                        </a:spcAft>
                        <a:buClr>
                          <a:schemeClr val="dk1"/>
                        </a:buClr>
                        <a:buSzPts val="1000"/>
                        <a:buFont typeface="Noto Sans Symbols"/>
                        <a:buChar char="∙"/>
                      </a:pPr>
                      <a:r>
                        <a:rPr lang="en-US" sz="1800">
                          <a:highlight>
                            <a:srgbClr val="FFFF00"/>
                          </a:highlight>
                        </a:rPr>
                        <a:t>You need advanced messaging features such as topics, subscriptions, and dead-lettering.</a:t>
                      </a:r>
                      <a:endParaRPr sz="1800"/>
                    </a:p>
                    <a:p>
                      <a:pPr marL="342900" marR="0" lvl="0" indent="-342900" algn="l" rtl="0">
                        <a:lnSpc>
                          <a:spcPct val="107000"/>
                        </a:lnSpc>
                        <a:spcBef>
                          <a:spcPts val="800"/>
                        </a:spcBef>
                        <a:spcAft>
                          <a:spcPts val="0"/>
                        </a:spcAft>
                        <a:buClr>
                          <a:schemeClr val="dk1"/>
                        </a:buClr>
                        <a:buSzPts val="1000"/>
                        <a:buFont typeface="Noto Sans Symbols"/>
                        <a:buChar char="∙"/>
                      </a:pPr>
                      <a:r>
                        <a:rPr lang="en-US" sz="1800">
                          <a:highlight>
                            <a:srgbClr val="FFFF00"/>
                          </a:highlight>
                        </a:rPr>
                        <a:t>Guaranteed message delivery, sessions, or transactions are important.</a:t>
                      </a:r>
                      <a:endParaRPr sz="1800"/>
                    </a:p>
                    <a:p>
                      <a:pPr marL="342900" marR="0" lvl="0" indent="-342900" algn="l" rtl="0">
                        <a:lnSpc>
                          <a:spcPct val="107000"/>
                        </a:lnSpc>
                        <a:spcBef>
                          <a:spcPts val="800"/>
                        </a:spcBef>
                        <a:spcAft>
                          <a:spcPts val="0"/>
                        </a:spcAft>
                        <a:buClr>
                          <a:schemeClr val="dk1"/>
                        </a:buClr>
                        <a:buSzPts val="1000"/>
                        <a:buFont typeface="Noto Sans Symbols"/>
                        <a:buChar char="∙"/>
                      </a:pPr>
                      <a:r>
                        <a:rPr lang="en-US" sz="1800">
                          <a:highlight>
                            <a:srgbClr val="FFFF00"/>
                          </a:highlight>
                        </a:rPr>
                        <a:t>You are building a more complex messaging architecture with publish-subscribe patterns.</a:t>
                      </a:r>
                      <a:endParaRPr sz="1800"/>
                    </a:p>
                    <a:p>
                      <a:pPr marL="0" marR="0" lvl="0" indent="0" algn="l" rtl="0">
                        <a:lnSpc>
                          <a:spcPct val="107000"/>
                        </a:lnSpc>
                        <a:spcBef>
                          <a:spcPts val="800"/>
                        </a:spcBef>
                        <a:spcAft>
                          <a:spcPts val="0"/>
                        </a:spcAft>
                        <a:buNone/>
                      </a:pPr>
                      <a:r>
                        <a:rPr lang="en-US" sz="2000">
                          <a:highlight>
                            <a:srgbClr val="FFFF00"/>
                          </a:highlight>
                        </a:rPr>
                        <a:t> </a:t>
                      </a:r>
                      <a:endParaRPr sz="1800">
                        <a:latin typeface="Calibri"/>
                        <a:ea typeface="Calibri"/>
                        <a:cs typeface="Calibri"/>
                        <a:sym typeface="Calibri"/>
                      </a:endParaRPr>
                    </a:p>
                  </a:txBody>
                  <a:tcPr marL="22650" marR="22650" marT="0" marB="0"/>
                </a:tc>
                <a:tc>
                  <a:txBody>
                    <a:bodyPr/>
                    <a:lstStyle/>
                    <a:p>
                      <a:pPr marL="342900" marR="0" lvl="0" indent="-342900" algn="l" rtl="0">
                        <a:lnSpc>
                          <a:spcPct val="107000"/>
                        </a:lnSpc>
                        <a:spcBef>
                          <a:spcPts val="0"/>
                        </a:spcBef>
                        <a:spcAft>
                          <a:spcPts val="0"/>
                        </a:spcAft>
                        <a:buClr>
                          <a:schemeClr val="dk1"/>
                        </a:buClr>
                        <a:buSzPts val="1000"/>
                        <a:buFont typeface="Noto Sans Symbols"/>
                        <a:buChar char="∙"/>
                      </a:pPr>
                      <a:r>
                        <a:rPr lang="en-US" sz="1800">
                          <a:highlight>
                            <a:srgbClr val="FFFF00"/>
                          </a:highlight>
                        </a:rPr>
                        <a:t>You have simple queuing needs without the need for advanced messaging features.</a:t>
                      </a:r>
                      <a:endParaRPr sz="1800"/>
                    </a:p>
                    <a:p>
                      <a:pPr marL="342900" marR="0" lvl="0" indent="-342900" algn="l" rtl="0">
                        <a:lnSpc>
                          <a:spcPct val="107000"/>
                        </a:lnSpc>
                        <a:spcBef>
                          <a:spcPts val="800"/>
                        </a:spcBef>
                        <a:spcAft>
                          <a:spcPts val="0"/>
                        </a:spcAft>
                        <a:buClr>
                          <a:schemeClr val="dk1"/>
                        </a:buClr>
                        <a:buSzPts val="1000"/>
                        <a:buFont typeface="Noto Sans Symbols"/>
                        <a:buChar char="∙"/>
                      </a:pPr>
                      <a:r>
                        <a:rPr lang="en-US" sz="1800">
                          <a:highlight>
                            <a:srgbClr val="FFFF00"/>
                          </a:highlight>
                        </a:rPr>
                        <a:t>Cost efficiency is a primary concern.</a:t>
                      </a:r>
                      <a:endParaRPr sz="1800"/>
                    </a:p>
                    <a:p>
                      <a:pPr marL="342900" marR="0" lvl="0" indent="-342900" algn="l" rtl="0">
                        <a:lnSpc>
                          <a:spcPct val="107000"/>
                        </a:lnSpc>
                        <a:spcBef>
                          <a:spcPts val="800"/>
                        </a:spcBef>
                        <a:spcAft>
                          <a:spcPts val="0"/>
                        </a:spcAft>
                        <a:buClr>
                          <a:schemeClr val="dk1"/>
                        </a:buClr>
                        <a:buSzPts val="1000"/>
                        <a:buFont typeface="Noto Sans Symbols"/>
                        <a:buChar char="∙"/>
                      </a:pPr>
                      <a:r>
                        <a:rPr lang="en-US" sz="1800">
                          <a:highlight>
                            <a:srgbClr val="FFFF00"/>
                          </a:highlight>
                        </a:rPr>
                        <a:t>Messages are relatively small, and the 64 KB size limit is sufficient.</a:t>
                      </a:r>
                      <a:endParaRPr sz="1800"/>
                    </a:p>
                    <a:p>
                      <a:pPr marL="0" marR="0" lvl="0" indent="0" algn="l" rtl="0">
                        <a:spcBef>
                          <a:spcPts val="800"/>
                        </a:spcBef>
                        <a:spcAft>
                          <a:spcPts val="0"/>
                        </a:spcAft>
                        <a:buNone/>
                      </a:pPr>
                      <a:r>
                        <a:rPr lang="en-US" sz="2000">
                          <a:highlight>
                            <a:srgbClr val="FFFF00"/>
                          </a:highlight>
                        </a:rPr>
                        <a:t> </a:t>
                      </a:r>
                      <a:endParaRPr sz="1800" b="1">
                        <a:latin typeface="Calibri"/>
                        <a:ea typeface="Calibri"/>
                        <a:cs typeface="Calibri"/>
                        <a:sym typeface="Calibri"/>
                      </a:endParaRPr>
                    </a:p>
                  </a:txBody>
                  <a:tcPr marL="22650" marR="22650" marT="0" marB="0"/>
                </a:tc>
                <a:extLst>
                  <a:ext uri="{0D108BD9-81ED-4DB2-BD59-A6C34878D82A}">
                    <a16:rowId xmlns:a16="http://schemas.microsoft.com/office/drawing/2014/main" val="10001"/>
                  </a:ext>
                </a:extLst>
              </a:tr>
              <a:tr h="1478475">
                <a:tc>
                  <a:txBody>
                    <a:bodyPr/>
                    <a:lstStyle/>
                    <a:p>
                      <a:pPr marL="0" marR="0" lvl="0" indent="0" algn="l" rtl="0">
                        <a:lnSpc>
                          <a:spcPct val="107000"/>
                        </a:lnSpc>
                        <a:spcBef>
                          <a:spcPts val="0"/>
                        </a:spcBef>
                        <a:spcAft>
                          <a:spcPts val="0"/>
                        </a:spcAft>
                        <a:buNone/>
                      </a:pPr>
                      <a:r>
                        <a:rPr lang="en-US" sz="1800"/>
                        <a:t>Advanced Messaging Features:</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advanced messaging features such as publish-subscribe patterns, message sessions, advanced filtering, and transactional support</a:t>
                      </a:r>
                      <a:endParaRPr/>
                    </a:p>
                    <a:p>
                      <a:pPr marL="0" marR="0" lvl="0" indent="0" algn="l" rtl="0">
                        <a:lnSpc>
                          <a:spcPct val="107000"/>
                        </a:lnSpc>
                        <a:spcBef>
                          <a:spcPts val="800"/>
                        </a:spcBef>
                        <a:spcAft>
                          <a:spcPts val="0"/>
                        </a:spcAft>
                        <a:buNone/>
                      </a:pPr>
                      <a:r>
                        <a:rPr lang="en-US" sz="1800"/>
                        <a:t> </a:t>
                      </a:r>
                      <a:endParaRPr/>
                    </a:p>
                    <a:p>
                      <a:pPr marL="0" marR="0" lvl="0" indent="0" algn="l" rtl="0">
                        <a:lnSpc>
                          <a:spcPct val="107000"/>
                        </a:lnSpc>
                        <a:spcBef>
                          <a:spcPts val="800"/>
                        </a:spcBef>
                        <a:spcAft>
                          <a:spcPts val="0"/>
                        </a:spcAft>
                        <a:buNone/>
                      </a:pPr>
                      <a:r>
                        <a:rPr lang="en-US" sz="1800"/>
                        <a:t>Supports both "Brokered Messaging" (using topics and subscriptions) and "Message Queueing" (using queues) patterns.</a:t>
                      </a:r>
                      <a:endParaRPr sz="1800"/>
                    </a:p>
                    <a:p>
                      <a:pPr marL="0" marR="0" lvl="0" indent="0" algn="l" rtl="0">
                        <a:lnSpc>
                          <a:spcPct val="107000"/>
                        </a:lnSpc>
                        <a:spcBef>
                          <a:spcPts val="800"/>
                        </a:spcBef>
                        <a:spcAft>
                          <a:spcPts val="0"/>
                        </a:spcAft>
                        <a:buNone/>
                      </a:pPr>
                      <a:r>
                        <a:rPr lang="en-US" sz="1800"/>
                        <a:t> </a:t>
                      </a:r>
                      <a:endParaRPr sz="1800"/>
                    </a:p>
                    <a:p>
                      <a:pPr marL="0" marR="0" lvl="0" indent="0" algn="l" rtl="0">
                        <a:lnSpc>
                          <a:spcPct val="107000"/>
                        </a:lnSpc>
                        <a:spcBef>
                          <a:spcPts val="800"/>
                        </a:spcBef>
                        <a:spcAft>
                          <a:spcPts val="0"/>
                        </a:spcAft>
                        <a:buNone/>
                      </a:pPr>
                      <a:r>
                        <a:rPr lang="en-US" sz="1800"/>
                        <a:t>Provides more advanced messaging features like topics, subscriptions, dead-lettering, sessions, and scheduled message delivery.</a:t>
                      </a:r>
                      <a:endParaRPr sz="1800"/>
                    </a:p>
                    <a:p>
                      <a:pPr marL="0" marR="0" lvl="0" indent="0" algn="l" rtl="0">
                        <a:lnSpc>
                          <a:spcPct val="107000"/>
                        </a:lnSpc>
                        <a:spcBef>
                          <a:spcPts val="800"/>
                        </a:spcBef>
                        <a:spcAft>
                          <a:spcPts val="0"/>
                        </a:spcAft>
                        <a:buNone/>
                      </a:pPr>
                      <a:r>
                        <a:rPr lang="en-US" sz="1800"/>
                        <a:t> </a:t>
                      </a:r>
                      <a:endParaRPr/>
                    </a:p>
                    <a:p>
                      <a:pPr marL="0" marR="0" lvl="0" indent="0" algn="l" rtl="0">
                        <a:lnSpc>
                          <a:spcPct val="107000"/>
                        </a:lnSpc>
                        <a:spcBef>
                          <a:spcPts val="80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simple, scalable, and cost-effective messaging solution for asynchronous communication between components of your application.</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2"/>
                  </a:ext>
                </a:extLst>
              </a:tr>
              <a:tr h="8042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3"/>
                  </a:ext>
                </a:extLst>
              </a:tr>
              <a:tr h="8042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sp>
        <p:nvSpPr>
          <p:cNvPr id="3550" name="Google Shape;3550;p2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3551" name="Google Shape;3551;p213"/>
          <p:cNvGraphicFramePr/>
          <p:nvPr/>
        </p:nvGraphicFramePr>
        <p:xfrm>
          <a:off x="346242" y="85785"/>
          <a:ext cx="11499525" cy="6772215"/>
        </p:xfrm>
        <a:graphic>
          <a:graphicData uri="http://schemas.openxmlformats.org/drawingml/2006/table">
            <a:tbl>
              <a:tblPr firstRow="1" firstCol="1" bandRow="1">
                <a:noFill/>
              </a:tblPr>
              <a:tblGrid>
                <a:gridCol w="2300550">
                  <a:extLst>
                    <a:ext uri="{9D8B030D-6E8A-4147-A177-3AD203B41FA5}">
                      <a16:colId xmlns:a16="http://schemas.microsoft.com/office/drawing/2014/main" val="20000"/>
                    </a:ext>
                  </a:extLst>
                </a:gridCol>
                <a:gridCol w="4666000">
                  <a:extLst>
                    <a:ext uri="{9D8B030D-6E8A-4147-A177-3AD203B41FA5}">
                      <a16:colId xmlns:a16="http://schemas.microsoft.com/office/drawing/2014/main" val="20001"/>
                    </a:ext>
                  </a:extLst>
                </a:gridCol>
                <a:gridCol w="4532975">
                  <a:extLst>
                    <a:ext uri="{9D8B030D-6E8A-4147-A177-3AD203B41FA5}">
                      <a16:colId xmlns:a16="http://schemas.microsoft.com/office/drawing/2014/main" val="20002"/>
                    </a:ext>
                  </a:extLst>
                </a:gridCol>
              </a:tblGrid>
              <a:tr h="225825">
                <a:tc>
                  <a:txBody>
                    <a:bodyPr/>
                    <a:lstStyle/>
                    <a:p>
                      <a:pPr marL="0" marR="0" lvl="0" indent="0" algn="l" rtl="0">
                        <a:lnSpc>
                          <a:spcPct val="107000"/>
                        </a:lnSpc>
                        <a:spcBef>
                          <a:spcPts val="0"/>
                        </a:spcBef>
                        <a:spcAft>
                          <a:spcPts val="0"/>
                        </a:spcAft>
                        <a:buNone/>
                      </a:pPr>
                      <a:r>
                        <a:rPr lang="en-US" sz="1800"/>
                        <a:t>Message Sessions:</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Supports message sessions for scenarios where messages need to be processed in a specific order or grouped together.</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0"/>
                  </a:ext>
                </a:extLst>
              </a:tr>
              <a:tr h="149425">
                <a:tc>
                  <a:txBody>
                    <a:bodyPr/>
                    <a:lstStyle/>
                    <a:p>
                      <a:pPr marL="0" marR="0" lvl="0" indent="0" algn="l" rtl="0">
                        <a:lnSpc>
                          <a:spcPct val="107000"/>
                        </a:lnSpc>
                        <a:spcBef>
                          <a:spcPts val="0"/>
                        </a:spcBef>
                        <a:spcAft>
                          <a:spcPts val="0"/>
                        </a:spcAft>
                        <a:buNone/>
                      </a:pPr>
                      <a:r>
                        <a:rPr lang="en-US" sz="1800"/>
                        <a:t>Topics and Subscriptions:</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1"/>
                  </a:ext>
                </a:extLst>
              </a:tr>
              <a:tr h="149425">
                <a:tc>
                  <a:txBody>
                    <a:bodyPr/>
                    <a:lstStyle/>
                    <a:p>
                      <a:pPr marL="0" marR="0" lvl="0" indent="0" algn="l" rtl="0">
                        <a:lnSpc>
                          <a:spcPct val="107000"/>
                        </a:lnSpc>
                        <a:spcBef>
                          <a:spcPts val="0"/>
                        </a:spcBef>
                        <a:spcAft>
                          <a:spcPts val="0"/>
                        </a:spcAft>
                        <a:buNone/>
                      </a:pPr>
                      <a:r>
                        <a:rPr lang="en-US" sz="1800"/>
                        <a:t>Transactional Support:</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Supports distributed transactions spanning multiple messages and operations.</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2"/>
                  </a:ext>
                </a:extLst>
              </a:tr>
              <a:tr h="8042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3"/>
                  </a:ext>
                </a:extLst>
              </a:tr>
              <a:tr h="583000">
                <a:tc>
                  <a:txBody>
                    <a:bodyPr/>
                    <a:lstStyle/>
                    <a:p>
                      <a:pPr marL="0" marR="0" lvl="0" indent="0" algn="l" rtl="0">
                        <a:lnSpc>
                          <a:spcPct val="107000"/>
                        </a:lnSpc>
                        <a:spcBef>
                          <a:spcPts val="0"/>
                        </a:spcBef>
                        <a:spcAft>
                          <a:spcPts val="0"/>
                        </a:spcAft>
                        <a:buNone/>
                      </a:pPr>
                      <a:r>
                        <a:rPr lang="en-US" sz="1800"/>
                        <a:t>Dead-Lettering and Duplicate Detection:</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Automatically moves messages that can't be processed to a separate dead-letter queue for troubleshooting.</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No Dead-Letter Queue:</a:t>
                      </a:r>
                      <a:endParaRPr sz="1800"/>
                    </a:p>
                    <a:p>
                      <a:pPr marL="342900" marR="0" lvl="0" indent="-342900" algn="l" rtl="0">
                        <a:lnSpc>
                          <a:spcPct val="107000"/>
                        </a:lnSpc>
                        <a:spcBef>
                          <a:spcPts val="800"/>
                        </a:spcBef>
                        <a:spcAft>
                          <a:spcPts val="0"/>
                        </a:spcAft>
                        <a:buClr>
                          <a:schemeClr val="dk1"/>
                        </a:buClr>
                        <a:buSzPts val="1000"/>
                        <a:buFont typeface="Noto Sans Symbols"/>
                        <a:buChar char="∙"/>
                      </a:pPr>
                      <a:r>
                        <a:rPr lang="en-US" sz="1800"/>
                        <a:t>Does not provide built-in support for dead-letter queues. Dead-lettering has to be implemented manually.</a:t>
                      </a:r>
                      <a:endParaRPr sz="1800"/>
                    </a:p>
                    <a:p>
                      <a:pPr marL="0" marR="0" lvl="0" indent="0" algn="l" rtl="0">
                        <a:lnSpc>
                          <a:spcPct val="107000"/>
                        </a:lnSpc>
                        <a:spcBef>
                          <a:spcPts val="80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4"/>
                  </a:ext>
                </a:extLst>
              </a:tr>
              <a:tr h="225825">
                <a:tc>
                  <a:txBody>
                    <a:bodyPr/>
                    <a:lstStyle/>
                    <a:p>
                      <a:pPr marL="0" marR="0" lvl="0" indent="0" algn="l" rtl="0">
                        <a:lnSpc>
                          <a:spcPct val="107000"/>
                        </a:lnSpc>
                        <a:spcBef>
                          <a:spcPts val="0"/>
                        </a:spcBef>
                        <a:spcAft>
                          <a:spcPts val="0"/>
                        </a:spcAft>
                        <a:buNone/>
                      </a:pPr>
                      <a:r>
                        <a:rPr lang="en-US" sz="1800"/>
                        <a:t>Peek-Lock Mechanism:</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Uses a "peek-lock" mechanism where a message is only removed from the queue after it has been successfully processed.</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5"/>
                  </a:ext>
                </a:extLst>
              </a:tr>
              <a:tr h="624650">
                <a:tc>
                  <a:txBody>
                    <a:bodyPr/>
                    <a:lstStyle/>
                    <a:p>
                      <a:pPr marL="0" marR="0" lvl="0" indent="0" algn="l" rtl="0">
                        <a:lnSpc>
                          <a:spcPct val="107000"/>
                        </a:lnSpc>
                        <a:spcBef>
                          <a:spcPts val="0"/>
                        </a:spcBef>
                        <a:spcAft>
                          <a:spcPts val="0"/>
                        </a:spcAft>
                        <a:buNone/>
                      </a:pPr>
                      <a:r>
                        <a:rPr lang="en-US" sz="1800"/>
                        <a:t>Message Size:</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Limited to smaller message sizes (up to 64 KB per message).</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Azure Service Bus supports larger message sizes (up to 256 KB for standard tier, and up to 1 MB for the premium tier).</a:t>
                      </a:r>
                      <a:endParaRPr/>
                    </a:p>
                    <a:p>
                      <a:pPr marL="0" marR="0" lvl="0" indent="0" algn="l" rtl="0">
                        <a:lnSpc>
                          <a:spcPct val="107000"/>
                        </a:lnSpc>
                        <a:spcBef>
                          <a:spcPts val="800"/>
                        </a:spcBef>
                        <a:spcAft>
                          <a:spcPts val="0"/>
                        </a:spcAft>
                        <a:buNone/>
                      </a:pPr>
                      <a:r>
                        <a:rPr lang="en-US" sz="1800"/>
                        <a:t>it supports scenarios where message ordering, sessions, or transactions are important.</a:t>
                      </a:r>
                      <a:endParaRPr/>
                    </a:p>
                    <a:p>
                      <a:pPr marL="0" marR="0" lvl="0" indent="0" algn="l" rtl="0">
                        <a:lnSpc>
                          <a:spcPct val="107000"/>
                        </a:lnSpc>
                        <a:spcBef>
                          <a:spcPts val="80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55"/>
        <p:cNvGrpSpPr/>
        <p:nvPr/>
      </p:nvGrpSpPr>
      <p:grpSpPr>
        <a:xfrm>
          <a:off x="0" y="0"/>
          <a:ext cx="0" cy="0"/>
          <a:chOff x="0" y="0"/>
          <a:chExt cx="0" cy="0"/>
        </a:xfrm>
      </p:grpSpPr>
      <p:sp>
        <p:nvSpPr>
          <p:cNvPr id="3556" name="Google Shape;3556;p2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3557" name="Google Shape;3557;p214"/>
          <p:cNvGraphicFramePr/>
          <p:nvPr/>
        </p:nvGraphicFramePr>
        <p:xfrm>
          <a:off x="346242" y="365125"/>
          <a:ext cx="11499525" cy="3277999"/>
        </p:xfrm>
        <a:graphic>
          <a:graphicData uri="http://schemas.openxmlformats.org/drawingml/2006/table">
            <a:tbl>
              <a:tblPr firstRow="1" firstCol="1" bandRow="1">
                <a:noFill/>
              </a:tblPr>
              <a:tblGrid>
                <a:gridCol w="2300550">
                  <a:extLst>
                    <a:ext uri="{9D8B030D-6E8A-4147-A177-3AD203B41FA5}">
                      <a16:colId xmlns:a16="http://schemas.microsoft.com/office/drawing/2014/main" val="20000"/>
                    </a:ext>
                  </a:extLst>
                </a:gridCol>
                <a:gridCol w="4666000">
                  <a:extLst>
                    <a:ext uri="{9D8B030D-6E8A-4147-A177-3AD203B41FA5}">
                      <a16:colId xmlns:a16="http://schemas.microsoft.com/office/drawing/2014/main" val="20001"/>
                    </a:ext>
                  </a:extLst>
                </a:gridCol>
                <a:gridCol w="4532975">
                  <a:extLst>
                    <a:ext uri="{9D8B030D-6E8A-4147-A177-3AD203B41FA5}">
                      <a16:colId xmlns:a16="http://schemas.microsoft.com/office/drawing/2014/main" val="20002"/>
                    </a:ext>
                  </a:extLst>
                </a:gridCol>
              </a:tblGrid>
              <a:tr h="302225">
                <a:tc>
                  <a:txBody>
                    <a:bodyPr/>
                    <a:lstStyle/>
                    <a:p>
                      <a:pPr marL="0" marR="0" lvl="0" indent="0" algn="l" rtl="0">
                        <a:lnSpc>
                          <a:spcPct val="107000"/>
                        </a:lnSpc>
                        <a:spcBef>
                          <a:spcPts val="0"/>
                        </a:spcBef>
                        <a:spcAft>
                          <a:spcPts val="0"/>
                        </a:spcAft>
                        <a:buNone/>
                      </a:pPr>
                      <a:r>
                        <a:rPr lang="en-US" sz="1800"/>
                        <a:t>Reliability and Guaranteed Delivery:</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Azure Service Bus provides features like transactions and message ordering, making it suitable for scenarios where guaranteed delivery and message order are critical.</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0"/>
                  </a:ext>
                </a:extLst>
              </a:tr>
              <a:tr h="295550">
                <a:tc>
                  <a:txBody>
                    <a:bodyPr/>
                    <a:lstStyle/>
                    <a:p>
                      <a:pPr marL="0" marR="0" lvl="0" indent="0" algn="l" rtl="0">
                        <a:lnSpc>
                          <a:spcPct val="107000"/>
                        </a:lnSpc>
                        <a:spcBef>
                          <a:spcPts val="0"/>
                        </a:spcBef>
                        <a:spcAft>
                          <a:spcPts val="0"/>
                        </a:spcAft>
                        <a:buNone/>
                      </a:pPr>
                      <a:r>
                        <a:rPr lang="en-US" sz="1800"/>
                        <a:t> </a:t>
                      </a:r>
                      <a:endParaRPr/>
                    </a:p>
                    <a:p>
                      <a:pPr marL="0" marR="0" lvl="0" indent="0" algn="l" rtl="0">
                        <a:lnSpc>
                          <a:spcPct val="107000"/>
                        </a:lnSpc>
                        <a:spcBef>
                          <a:spcPts val="80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Provides simple first-in-first-out (FIFO) message queueing capabilities.</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1"/>
                  </a:ext>
                </a:extLst>
              </a:tr>
              <a:tr h="22582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Offers basic queuing features like message expiration, time-to-live (TTL), and invisibility timeout.</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2"/>
                  </a:ext>
                </a:extLst>
              </a:tr>
              <a:tr h="14942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Supports multiple protocols including AMQP, MQTT, and HTTP/S.</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2" name="Google Shape;3562;p215"/>
          <p:cNvSpPr txBox="1"/>
          <p:nvPr/>
        </p:nvSpPr>
        <p:spPr>
          <a:xfrm>
            <a:off x="3116178" y="-10427"/>
            <a:ext cx="6097604" cy="37555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a:solidFill>
                  <a:schemeClr val="dk1"/>
                </a:solidFill>
                <a:latin typeface="Calibri"/>
                <a:ea typeface="Calibri"/>
                <a:cs typeface="Calibri"/>
                <a:sym typeface="Calibri"/>
              </a:rPr>
              <a:t>Azure table storage vs Azure CosmosDB</a:t>
            </a:r>
            <a:endParaRPr sz="1600">
              <a:solidFill>
                <a:schemeClr val="dk1"/>
              </a:solidFill>
              <a:latin typeface="Calibri"/>
              <a:ea typeface="Calibri"/>
              <a:cs typeface="Calibri"/>
              <a:sym typeface="Calibri"/>
            </a:endParaRPr>
          </a:p>
        </p:txBody>
      </p:sp>
      <p:graphicFrame>
        <p:nvGraphicFramePr>
          <p:cNvPr id="3563" name="Google Shape;3563;p215"/>
          <p:cNvGraphicFramePr/>
          <p:nvPr/>
        </p:nvGraphicFramePr>
        <p:xfrm>
          <a:off x="336316" y="871589"/>
          <a:ext cx="11368000" cy="5442575"/>
        </p:xfrm>
        <a:graphic>
          <a:graphicData uri="http://schemas.openxmlformats.org/drawingml/2006/table">
            <a:tbl>
              <a:tblPr firstRow="1" firstCol="1" bandRow="1">
                <a:noFill/>
              </a:tblPr>
              <a:tblGrid>
                <a:gridCol w="1741175">
                  <a:extLst>
                    <a:ext uri="{9D8B030D-6E8A-4147-A177-3AD203B41FA5}">
                      <a16:colId xmlns:a16="http://schemas.microsoft.com/office/drawing/2014/main" val="20000"/>
                    </a:ext>
                  </a:extLst>
                </a:gridCol>
                <a:gridCol w="5918525">
                  <a:extLst>
                    <a:ext uri="{9D8B030D-6E8A-4147-A177-3AD203B41FA5}">
                      <a16:colId xmlns:a16="http://schemas.microsoft.com/office/drawing/2014/main" val="20001"/>
                    </a:ext>
                  </a:extLst>
                </a:gridCol>
                <a:gridCol w="3708300">
                  <a:extLst>
                    <a:ext uri="{9D8B030D-6E8A-4147-A177-3AD203B41FA5}">
                      <a16:colId xmlns:a16="http://schemas.microsoft.com/office/drawing/2014/main" val="20002"/>
                    </a:ext>
                  </a:extLst>
                </a:gridCol>
              </a:tblGrid>
              <a:tr h="522850">
                <a:tc>
                  <a:txBody>
                    <a:bodyPr/>
                    <a:lstStyle/>
                    <a:p>
                      <a:pPr marL="0" marR="0" lvl="0" indent="0" algn="l" rtl="0">
                        <a:lnSpc>
                          <a:spcPct val="107000"/>
                        </a:lnSpc>
                        <a:spcBef>
                          <a:spcPts val="0"/>
                        </a:spcBef>
                        <a:spcAft>
                          <a:spcPts val="0"/>
                        </a:spcAft>
                        <a:buNone/>
                      </a:pPr>
                      <a:r>
                        <a:rPr lang="en-US" sz="1200"/>
                        <a:t>Comparison</a:t>
                      </a:r>
                      <a:endParaRPr sz="11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200"/>
                        <a:t>Azure Table Storage</a:t>
                      </a:r>
                      <a:endParaRPr sz="11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200"/>
                        <a:t>Azure Cosmos DB</a:t>
                      </a:r>
                      <a:endParaRPr sz="1100">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4919725">
                <a:tc>
                  <a:txBody>
                    <a:bodyPr/>
                    <a:lstStyle/>
                    <a:p>
                      <a:pPr marL="0" marR="0" lvl="0" indent="0" algn="l" rtl="0">
                        <a:lnSpc>
                          <a:spcPct val="107000"/>
                        </a:lnSpc>
                        <a:spcBef>
                          <a:spcPts val="0"/>
                        </a:spcBef>
                        <a:spcAft>
                          <a:spcPts val="0"/>
                        </a:spcAft>
                        <a:buNone/>
                      </a:pPr>
                      <a:r>
                        <a:rPr lang="en-US" sz="1200"/>
                        <a:t>Data Model</a:t>
                      </a:r>
                      <a:endParaRPr sz="11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200"/>
                        <a:t>NoSQL key-value store with a schema-less design</a:t>
                      </a:r>
                      <a:endParaRPr sz="1100"/>
                    </a:p>
                    <a:p>
                      <a:pPr marL="0" marR="0" lvl="0" indent="0" algn="l" rtl="0">
                        <a:lnSpc>
                          <a:spcPct val="107000"/>
                        </a:lnSpc>
                        <a:spcBef>
                          <a:spcPts val="800"/>
                        </a:spcBef>
                        <a:spcAft>
                          <a:spcPts val="0"/>
                        </a:spcAft>
                        <a:buNone/>
                      </a:pPr>
                      <a:r>
                        <a:rPr lang="en-US" sz="1200"/>
                        <a:t>stores data in tables, rows, and properties</a:t>
                      </a:r>
                      <a:endParaRPr sz="1100"/>
                    </a:p>
                    <a:p>
                      <a:pPr marL="0" marR="0" lvl="0" indent="0" algn="l" rtl="0">
                        <a:lnSpc>
                          <a:spcPct val="107000"/>
                        </a:lnSpc>
                        <a:spcBef>
                          <a:spcPts val="800"/>
                        </a:spcBef>
                        <a:spcAft>
                          <a:spcPts val="0"/>
                        </a:spcAft>
                        <a:buNone/>
                      </a:pPr>
                      <a:r>
                        <a:rPr lang="en-US" sz="1200"/>
                        <a:t>Each row has a primary key-</a:t>
                      </a:r>
                      <a:endParaRPr sz="11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200"/>
                        <a:t>globally distributed NoSQL database service</a:t>
                      </a:r>
                      <a:endParaRPr sz="1100"/>
                    </a:p>
                    <a:p>
                      <a:pPr marL="0" marR="0" lvl="0" indent="0" algn="l" rtl="0">
                        <a:lnSpc>
                          <a:spcPct val="107000"/>
                        </a:lnSpc>
                        <a:spcBef>
                          <a:spcPts val="800"/>
                        </a:spcBef>
                        <a:spcAft>
                          <a:spcPts val="0"/>
                        </a:spcAft>
                        <a:buNone/>
                      </a:pPr>
                      <a:r>
                        <a:rPr lang="en-US" sz="1200"/>
                        <a:t>supports multiple data models, including document, key-value, graph, and column-family.</a:t>
                      </a:r>
                      <a:endParaRPr sz="1100"/>
                    </a:p>
                    <a:p>
                      <a:pPr marL="0" marR="0" lvl="0" indent="0" algn="l" rtl="0">
                        <a:lnSpc>
                          <a:spcPct val="107000"/>
                        </a:lnSpc>
                        <a:spcBef>
                          <a:spcPts val="800"/>
                        </a:spcBef>
                        <a:spcAft>
                          <a:spcPts val="0"/>
                        </a:spcAft>
                        <a:buNone/>
                      </a:pPr>
                      <a:r>
                        <a:rPr lang="en-US" sz="1200"/>
                        <a:t>It provides a schema-agnostic data model and allows you to store and query JSON documents.</a:t>
                      </a:r>
                      <a:endParaRPr sz="1100">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bl>
          </a:graphicData>
        </a:graphic>
      </p:graphicFrame>
      <p:pic>
        <p:nvPicPr>
          <p:cNvPr id="3564" name="Google Shape;3564;p215"/>
          <p:cNvPicPr preferRelativeResize="0"/>
          <p:nvPr/>
        </p:nvPicPr>
        <p:blipFill rotWithShape="1">
          <a:blip r:embed="rId3">
            <a:alphaModFix/>
          </a:blip>
          <a:srcRect/>
          <a:stretch/>
        </p:blipFill>
        <p:spPr>
          <a:xfrm>
            <a:off x="2165685" y="2419670"/>
            <a:ext cx="5648817" cy="1575793"/>
          </a:xfrm>
          <a:prstGeom prst="rect">
            <a:avLst/>
          </a:prstGeom>
          <a:noFill/>
          <a:ln>
            <a:noFill/>
          </a:ln>
        </p:spPr>
      </p:pic>
      <p:pic>
        <p:nvPicPr>
          <p:cNvPr id="3565" name="Google Shape;3565;p215"/>
          <p:cNvPicPr preferRelativeResize="0"/>
          <p:nvPr/>
        </p:nvPicPr>
        <p:blipFill rotWithShape="1">
          <a:blip r:embed="rId4">
            <a:alphaModFix/>
          </a:blip>
          <a:srcRect/>
          <a:stretch/>
        </p:blipFill>
        <p:spPr>
          <a:xfrm>
            <a:off x="8653112" y="2606703"/>
            <a:ext cx="2666198" cy="403554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69"/>
        <p:cNvGrpSpPr/>
        <p:nvPr/>
      </p:nvGrpSpPr>
      <p:grpSpPr>
        <a:xfrm>
          <a:off x="0" y="0"/>
          <a:ext cx="0" cy="0"/>
          <a:chOff x="0" y="0"/>
          <a:chExt cx="0" cy="0"/>
        </a:xfrm>
      </p:grpSpPr>
      <p:sp>
        <p:nvSpPr>
          <p:cNvPr id="3570" name="Google Shape;3570;p2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3571" name="Google Shape;3571;p216"/>
          <p:cNvGraphicFramePr/>
          <p:nvPr/>
        </p:nvGraphicFramePr>
        <p:xfrm>
          <a:off x="165314" y="157190"/>
          <a:ext cx="11782850" cy="6528125"/>
        </p:xfrm>
        <a:graphic>
          <a:graphicData uri="http://schemas.openxmlformats.org/drawingml/2006/table">
            <a:tbl>
              <a:tblPr firstRow="1" firstCol="1" bandRow="1">
                <a:noFill/>
              </a:tblPr>
              <a:tblGrid>
                <a:gridCol w="1804725">
                  <a:extLst>
                    <a:ext uri="{9D8B030D-6E8A-4147-A177-3AD203B41FA5}">
                      <a16:colId xmlns:a16="http://schemas.microsoft.com/office/drawing/2014/main" val="20000"/>
                    </a:ext>
                  </a:extLst>
                </a:gridCol>
                <a:gridCol w="6134500">
                  <a:extLst>
                    <a:ext uri="{9D8B030D-6E8A-4147-A177-3AD203B41FA5}">
                      <a16:colId xmlns:a16="http://schemas.microsoft.com/office/drawing/2014/main" val="20001"/>
                    </a:ext>
                  </a:extLst>
                </a:gridCol>
                <a:gridCol w="3843625">
                  <a:extLst>
                    <a:ext uri="{9D8B030D-6E8A-4147-A177-3AD203B41FA5}">
                      <a16:colId xmlns:a16="http://schemas.microsoft.com/office/drawing/2014/main" val="20002"/>
                    </a:ext>
                  </a:extLst>
                </a:gridCol>
              </a:tblGrid>
              <a:tr h="1422550">
                <a:tc>
                  <a:txBody>
                    <a:bodyPr/>
                    <a:lstStyle/>
                    <a:p>
                      <a:pPr marL="0" marR="0" lvl="0" indent="0" algn="l" rtl="0">
                        <a:lnSpc>
                          <a:spcPct val="107000"/>
                        </a:lnSpc>
                        <a:spcBef>
                          <a:spcPts val="0"/>
                        </a:spcBef>
                        <a:spcAft>
                          <a:spcPts val="0"/>
                        </a:spcAft>
                        <a:buNone/>
                      </a:pPr>
                      <a:r>
                        <a:rPr lang="en-US" sz="1400"/>
                        <a:t>Consistency</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offers eventual consistency (This means that updates to data will eventually propagate across all replicas but may not be immediately consistent.)</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provides various consistency levels, including strong consistency, bounded staleness, session consistency, and eventual consistency. You can choose the consistency level based on your application requirements.</a:t>
                      </a:r>
                      <a:endParaRPr sz="1200">
                        <a:latin typeface="Calibri"/>
                        <a:ea typeface="Calibri"/>
                        <a:cs typeface="Calibri"/>
                        <a:sym typeface="Calibri"/>
                      </a:endParaRPr>
                    </a:p>
                  </a:txBody>
                  <a:tcPr marL="43075" marR="43075" marT="0" marB="0"/>
                </a:tc>
                <a:extLst>
                  <a:ext uri="{0D108BD9-81ED-4DB2-BD59-A6C34878D82A}">
                    <a16:rowId xmlns:a16="http://schemas.microsoft.com/office/drawing/2014/main" val="10000"/>
                  </a:ext>
                </a:extLst>
              </a:tr>
              <a:tr h="1243750">
                <a:tc>
                  <a:txBody>
                    <a:bodyPr/>
                    <a:lstStyle/>
                    <a:p>
                      <a:pPr marL="0" marR="0" lvl="0" indent="0" algn="l" rtl="0">
                        <a:lnSpc>
                          <a:spcPct val="107000"/>
                        </a:lnSpc>
                        <a:spcBef>
                          <a:spcPts val="0"/>
                        </a:spcBef>
                        <a:spcAft>
                          <a:spcPts val="0"/>
                        </a:spcAft>
                        <a:buNone/>
                      </a:pPr>
                      <a:r>
                        <a:rPr lang="en-US" sz="1400"/>
                        <a:t>Scalability</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is designed for massive scale and can handle large volumes of structured data. It automatically partitions data to scale horizontally.</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designed for global distribution and provides automatic scaling of throughput and storage across multiple regions. It allows you to scale both storage and throughput independently.</a:t>
                      </a:r>
                      <a:endParaRPr sz="1200">
                        <a:latin typeface="Calibri"/>
                        <a:ea typeface="Calibri"/>
                        <a:cs typeface="Calibri"/>
                        <a:sym typeface="Calibri"/>
                      </a:endParaRPr>
                    </a:p>
                  </a:txBody>
                  <a:tcPr marL="43075" marR="43075" marT="0" marB="0"/>
                </a:tc>
                <a:extLst>
                  <a:ext uri="{0D108BD9-81ED-4DB2-BD59-A6C34878D82A}">
                    <a16:rowId xmlns:a16="http://schemas.microsoft.com/office/drawing/2014/main" val="10001"/>
                  </a:ext>
                </a:extLst>
              </a:tr>
              <a:tr h="1896350">
                <a:tc>
                  <a:txBody>
                    <a:bodyPr/>
                    <a:lstStyle/>
                    <a:p>
                      <a:pPr marL="0" marR="0" lvl="0" indent="0" algn="l" rtl="0">
                        <a:lnSpc>
                          <a:spcPct val="107000"/>
                        </a:lnSpc>
                        <a:spcBef>
                          <a:spcPts val="0"/>
                        </a:spcBef>
                        <a:spcAft>
                          <a:spcPts val="0"/>
                        </a:spcAft>
                        <a:buNone/>
                      </a:pPr>
                      <a:r>
                        <a:rPr lang="en-US" sz="1400"/>
                        <a:t>Querying</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Azure Table Storage supports basic querying capabilities using partition and row keys. It does not support complex queries or secondary indexes.</a:t>
                      </a:r>
                      <a:endParaRPr sz="1200"/>
                    </a:p>
                    <a:p>
                      <a:pPr marL="0" marR="0" lvl="0" indent="0" algn="l" rtl="0">
                        <a:lnSpc>
                          <a:spcPct val="107000"/>
                        </a:lnSpc>
                        <a:spcBef>
                          <a:spcPts val="800"/>
                        </a:spcBef>
                        <a:spcAft>
                          <a:spcPts val="0"/>
                        </a:spcAft>
                        <a:buNone/>
                      </a:pPr>
                      <a:r>
                        <a:rPr lang="en-US" sz="1400"/>
                        <a:t> </a:t>
                      </a:r>
                      <a:endParaRPr sz="1200"/>
                    </a:p>
                    <a:p>
                      <a:pPr marL="0" marR="0" lvl="0" indent="0" algn="l" rtl="0">
                        <a:lnSpc>
                          <a:spcPct val="107000"/>
                        </a:lnSpc>
                        <a:spcBef>
                          <a:spcPts val="800"/>
                        </a:spcBef>
                        <a:spcAft>
                          <a:spcPts val="0"/>
                        </a:spcAft>
                        <a:buNone/>
                      </a:pPr>
                      <a:r>
                        <a:rPr lang="en-US" sz="1400"/>
                        <a:t>Azure Table Storage is limited to simple key-based retrieval and does not support complex queries or SQL-like syntax.</a:t>
                      </a:r>
                      <a:endParaRPr sz="1200"/>
                    </a:p>
                    <a:p>
                      <a:pPr marL="0" marR="0" lvl="0" indent="0" algn="l" rtl="0">
                        <a:lnSpc>
                          <a:spcPct val="107000"/>
                        </a:lnSpc>
                        <a:spcBef>
                          <a:spcPts val="800"/>
                        </a:spcBef>
                        <a:spcAft>
                          <a:spcPts val="0"/>
                        </a:spcAft>
                        <a:buNone/>
                      </a:pPr>
                      <a:r>
                        <a:rPr lang="en-US" sz="1400"/>
                        <a:t> </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 </a:t>
                      </a:r>
                      <a:endParaRPr sz="1200"/>
                    </a:p>
                    <a:p>
                      <a:pPr marL="0" marR="0" lvl="0" indent="0" algn="l" rtl="0">
                        <a:lnSpc>
                          <a:spcPct val="107000"/>
                        </a:lnSpc>
                        <a:spcBef>
                          <a:spcPts val="800"/>
                        </a:spcBef>
                        <a:spcAft>
                          <a:spcPts val="0"/>
                        </a:spcAft>
                        <a:buNone/>
                      </a:pPr>
                      <a:r>
                        <a:rPr lang="en-US" sz="1400"/>
                        <a:t>Azure Cosmos DB provides robust support for complex queries, including filtering, sorting, aggregations, and joins, using its SQL-like query language.</a:t>
                      </a:r>
                      <a:endParaRPr sz="1200"/>
                    </a:p>
                    <a:p>
                      <a:pPr marL="0" marR="0" lvl="0" indent="0" algn="l" rtl="0">
                        <a:lnSpc>
                          <a:spcPct val="107000"/>
                        </a:lnSpc>
                        <a:spcBef>
                          <a:spcPts val="800"/>
                        </a:spcBef>
                        <a:spcAft>
                          <a:spcPts val="0"/>
                        </a:spcAft>
                        <a:buNone/>
                      </a:pPr>
                      <a:r>
                        <a:rPr lang="en-US" sz="1400"/>
                        <a:t> </a:t>
                      </a:r>
                      <a:endParaRPr sz="1200">
                        <a:latin typeface="Calibri"/>
                        <a:ea typeface="Calibri"/>
                        <a:cs typeface="Calibri"/>
                        <a:sym typeface="Calibri"/>
                      </a:endParaRPr>
                    </a:p>
                  </a:txBody>
                  <a:tcPr marL="43075" marR="43075" marT="0" marB="0"/>
                </a:tc>
                <a:extLst>
                  <a:ext uri="{0D108BD9-81ED-4DB2-BD59-A6C34878D82A}">
                    <a16:rowId xmlns:a16="http://schemas.microsoft.com/office/drawing/2014/main" val="10002"/>
                  </a:ext>
                </a:extLst>
              </a:tr>
              <a:tr h="721725">
                <a:tc>
                  <a:txBody>
                    <a:bodyPr/>
                    <a:lstStyle/>
                    <a:p>
                      <a:pPr marL="0" marR="0" lvl="0" indent="0" algn="l" rtl="0">
                        <a:lnSpc>
                          <a:spcPct val="107000"/>
                        </a:lnSpc>
                        <a:spcBef>
                          <a:spcPts val="0"/>
                        </a:spcBef>
                        <a:spcAft>
                          <a:spcPts val="0"/>
                        </a:spcAft>
                        <a:buNone/>
                      </a:pPr>
                      <a:r>
                        <a:rPr lang="en-US" sz="1400"/>
                        <a:t>Indexing</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Azure Table Storage does not offer indexing options beyond the partition and row keys, which limits its querying capabilities.</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Azure Cosmos DB automatically indexes all properties, facilitating efficient query execution.</a:t>
                      </a:r>
                      <a:endParaRPr sz="1200">
                        <a:latin typeface="Calibri"/>
                        <a:ea typeface="Calibri"/>
                        <a:cs typeface="Calibri"/>
                        <a:sym typeface="Calibri"/>
                      </a:endParaRPr>
                    </a:p>
                  </a:txBody>
                  <a:tcPr marL="43075" marR="43075" marT="0" marB="0"/>
                </a:tc>
                <a:extLst>
                  <a:ext uri="{0D108BD9-81ED-4DB2-BD59-A6C34878D82A}">
                    <a16:rowId xmlns:a16="http://schemas.microsoft.com/office/drawing/2014/main" val="10003"/>
                  </a:ext>
                </a:extLst>
              </a:tr>
              <a:tr h="1243750">
                <a:tc>
                  <a:txBody>
                    <a:bodyPr/>
                    <a:lstStyle/>
                    <a:p>
                      <a:pPr marL="0" marR="0" lvl="0" indent="0" algn="l" rtl="0">
                        <a:lnSpc>
                          <a:spcPct val="107000"/>
                        </a:lnSpc>
                        <a:spcBef>
                          <a:spcPts val="0"/>
                        </a:spcBef>
                        <a:spcAft>
                          <a:spcPts val="0"/>
                        </a:spcAft>
                        <a:buNone/>
                      </a:pPr>
                      <a:r>
                        <a:rPr lang="en-US" sz="1400"/>
                        <a:t>Global Distribution</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Azure Table Storage supports replication within a single region or across multiple regions using geo-replication.</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Azure Cosmos DB is globally distributed by default and allows you to replicate data across multiple Azure regions with a click of a button. It provides low-latency access to data from any region.</a:t>
                      </a:r>
                      <a:endParaRPr sz="1200">
                        <a:latin typeface="Calibri"/>
                        <a:ea typeface="Calibri"/>
                        <a:cs typeface="Calibri"/>
                        <a:sym typeface="Calibri"/>
                      </a:endParaRPr>
                    </a:p>
                  </a:txBody>
                  <a:tcPr marL="43075" marR="43075"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2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3577" name="Google Shape;3577;p217"/>
          <p:cNvGraphicFramePr/>
          <p:nvPr/>
        </p:nvGraphicFramePr>
        <p:xfrm>
          <a:off x="460991" y="439452"/>
          <a:ext cx="11233150" cy="6154400"/>
        </p:xfrm>
        <a:graphic>
          <a:graphicData uri="http://schemas.openxmlformats.org/drawingml/2006/table">
            <a:tbl>
              <a:tblPr firstRow="1" firstCol="1" bandRow="1">
                <a:noFill/>
              </a:tblPr>
              <a:tblGrid>
                <a:gridCol w="1720525">
                  <a:extLst>
                    <a:ext uri="{9D8B030D-6E8A-4147-A177-3AD203B41FA5}">
                      <a16:colId xmlns:a16="http://schemas.microsoft.com/office/drawing/2014/main" val="20000"/>
                    </a:ext>
                  </a:extLst>
                </a:gridCol>
                <a:gridCol w="5848325">
                  <a:extLst>
                    <a:ext uri="{9D8B030D-6E8A-4147-A177-3AD203B41FA5}">
                      <a16:colId xmlns:a16="http://schemas.microsoft.com/office/drawing/2014/main" val="20001"/>
                    </a:ext>
                  </a:extLst>
                </a:gridCol>
                <a:gridCol w="3664300">
                  <a:extLst>
                    <a:ext uri="{9D8B030D-6E8A-4147-A177-3AD203B41FA5}">
                      <a16:colId xmlns:a16="http://schemas.microsoft.com/office/drawing/2014/main" val="20002"/>
                    </a:ext>
                  </a:extLst>
                </a:gridCol>
              </a:tblGrid>
              <a:tr h="1194700">
                <a:tc>
                  <a:txBody>
                    <a:bodyPr/>
                    <a:lstStyle/>
                    <a:p>
                      <a:pPr marL="0" marR="0" lvl="0" indent="0" algn="l" rtl="0">
                        <a:lnSpc>
                          <a:spcPct val="107000"/>
                        </a:lnSpc>
                        <a:spcBef>
                          <a:spcPts val="0"/>
                        </a:spcBef>
                        <a:spcAft>
                          <a:spcPts val="0"/>
                        </a:spcAft>
                        <a:buNone/>
                      </a:pPr>
                      <a:r>
                        <a:rPr lang="en-US" sz="1200"/>
                        <a:t>Pricing</a:t>
                      </a:r>
                      <a:endParaRPr sz="1100">
                        <a:latin typeface="Calibri"/>
                        <a:ea typeface="Calibri"/>
                        <a:cs typeface="Calibri"/>
                        <a:sym typeface="Calibri"/>
                      </a:endParaRPr>
                    </a:p>
                  </a:txBody>
                  <a:tcPr marL="50850" marR="50850" marT="0" marB="0"/>
                </a:tc>
                <a:tc>
                  <a:txBody>
                    <a:bodyPr/>
                    <a:lstStyle/>
                    <a:p>
                      <a:pPr marL="0" marR="0" lvl="0" indent="0" algn="l" rtl="0">
                        <a:lnSpc>
                          <a:spcPct val="107000"/>
                        </a:lnSpc>
                        <a:spcBef>
                          <a:spcPts val="0"/>
                        </a:spcBef>
                        <a:spcAft>
                          <a:spcPts val="0"/>
                        </a:spcAft>
                        <a:buNone/>
                      </a:pPr>
                      <a:r>
                        <a:rPr lang="en-US" sz="1200"/>
                        <a:t>Azure Table Storage offers a simple pricing model based on data storage and transactions (read/write/delete operations).</a:t>
                      </a:r>
                      <a:endParaRPr sz="1100">
                        <a:latin typeface="Calibri"/>
                        <a:ea typeface="Calibri"/>
                        <a:cs typeface="Calibri"/>
                        <a:sym typeface="Calibri"/>
                      </a:endParaRPr>
                    </a:p>
                  </a:txBody>
                  <a:tcPr marL="50850" marR="50850" marT="0" marB="0"/>
                </a:tc>
                <a:tc>
                  <a:txBody>
                    <a:bodyPr/>
                    <a:lstStyle/>
                    <a:p>
                      <a:pPr marL="0" marR="0" lvl="0" indent="0" algn="l" rtl="0">
                        <a:lnSpc>
                          <a:spcPct val="107000"/>
                        </a:lnSpc>
                        <a:spcBef>
                          <a:spcPts val="0"/>
                        </a:spcBef>
                        <a:spcAft>
                          <a:spcPts val="0"/>
                        </a:spcAft>
                        <a:buNone/>
                      </a:pPr>
                      <a:r>
                        <a:rPr lang="en-US" sz="1200"/>
                        <a:t>Azure Cosmos DB offers a more complex pricing model based on provisioned throughput, storage, and data transfer. It provides options for autoscaling throughput based on demand.</a:t>
                      </a:r>
                      <a:endParaRPr sz="1100">
                        <a:latin typeface="Calibri"/>
                        <a:ea typeface="Calibri"/>
                        <a:cs typeface="Calibri"/>
                        <a:sym typeface="Calibri"/>
                      </a:endParaRPr>
                    </a:p>
                  </a:txBody>
                  <a:tcPr marL="50850" marR="50850" marT="0" marB="0"/>
                </a:tc>
                <a:extLst>
                  <a:ext uri="{0D108BD9-81ED-4DB2-BD59-A6C34878D82A}">
                    <a16:rowId xmlns:a16="http://schemas.microsoft.com/office/drawing/2014/main" val="10000"/>
                  </a:ext>
                </a:extLst>
              </a:tr>
              <a:tr h="4959700">
                <a:tc>
                  <a:txBody>
                    <a:bodyPr/>
                    <a:lstStyle/>
                    <a:p>
                      <a:pPr marL="0" marR="0" lvl="0" indent="0" algn="l" rtl="0">
                        <a:lnSpc>
                          <a:spcPct val="107000"/>
                        </a:lnSpc>
                        <a:spcBef>
                          <a:spcPts val="0"/>
                        </a:spcBef>
                        <a:spcAft>
                          <a:spcPts val="0"/>
                        </a:spcAft>
                        <a:buNone/>
                      </a:pPr>
                      <a:r>
                        <a:rPr lang="en-US" sz="1200"/>
                        <a:t>Use Case</a:t>
                      </a:r>
                      <a:endParaRPr sz="1100">
                        <a:latin typeface="Calibri"/>
                        <a:ea typeface="Calibri"/>
                        <a:cs typeface="Calibri"/>
                        <a:sym typeface="Calibri"/>
                      </a:endParaRPr>
                    </a:p>
                  </a:txBody>
                  <a:tcPr marL="50850" marR="50850" marT="0" marB="0"/>
                </a:tc>
                <a:tc>
                  <a:txBody>
                    <a:bodyPr/>
                    <a:lstStyle/>
                    <a:p>
                      <a:pPr marL="0" marR="0" lvl="0" indent="0" algn="l" rtl="0">
                        <a:lnSpc>
                          <a:spcPct val="107000"/>
                        </a:lnSpc>
                        <a:spcBef>
                          <a:spcPts val="0"/>
                        </a:spcBef>
                        <a:spcAft>
                          <a:spcPts val="0"/>
                        </a:spcAft>
                        <a:buNone/>
                      </a:pPr>
                      <a:r>
                        <a:rPr lang="en-US" sz="1200"/>
                        <a:t>Azure Table Storage is suitable for storing semi-structured data, logging data, sensor data, and simple key-value data.</a:t>
                      </a:r>
                      <a:endParaRPr sz="1100"/>
                    </a:p>
                    <a:p>
                      <a:pPr marL="0" marR="0" lvl="0" indent="0" algn="l" rtl="0">
                        <a:lnSpc>
                          <a:spcPct val="107000"/>
                        </a:lnSpc>
                        <a:spcBef>
                          <a:spcPts val="800"/>
                        </a:spcBef>
                        <a:spcAft>
                          <a:spcPts val="0"/>
                        </a:spcAft>
                        <a:buNone/>
                      </a:pPr>
                      <a:r>
                        <a:rPr lang="en-US" sz="1200"/>
                        <a:t> </a:t>
                      </a:r>
                      <a:endParaRPr sz="1100"/>
                    </a:p>
                    <a:p>
                      <a:pPr marL="0" marR="0" lvl="0" indent="0" algn="l" rtl="0">
                        <a:lnSpc>
                          <a:spcPct val="107000"/>
                        </a:lnSpc>
                        <a:spcBef>
                          <a:spcPts val="800"/>
                        </a:spcBef>
                        <a:spcAft>
                          <a:spcPts val="0"/>
                        </a:spcAft>
                        <a:buNone/>
                      </a:pPr>
                      <a:r>
                        <a:rPr lang="en-US" sz="1200"/>
                        <a:t>Azure Table Storage is a cost-effective solution for storing large volumes of structured data with simple querying requirements,</a:t>
                      </a:r>
                      <a:endParaRPr sz="1100"/>
                    </a:p>
                    <a:p>
                      <a:pPr marL="0" marR="0" lvl="0" indent="0" algn="l" rtl="0">
                        <a:lnSpc>
                          <a:spcPct val="107000"/>
                        </a:lnSpc>
                        <a:spcBef>
                          <a:spcPts val="800"/>
                        </a:spcBef>
                        <a:spcAft>
                          <a:spcPts val="0"/>
                        </a:spcAft>
                        <a:buNone/>
                      </a:pPr>
                      <a:r>
                        <a:rPr lang="en-US" sz="1200"/>
                        <a:t> </a:t>
                      </a:r>
                      <a:endParaRPr sz="1100">
                        <a:latin typeface="Calibri"/>
                        <a:ea typeface="Calibri"/>
                        <a:cs typeface="Calibri"/>
                        <a:sym typeface="Calibri"/>
                      </a:endParaRPr>
                    </a:p>
                  </a:txBody>
                  <a:tcPr marL="50850" marR="50850" marT="0" marB="0"/>
                </a:tc>
                <a:tc>
                  <a:txBody>
                    <a:bodyPr/>
                    <a:lstStyle/>
                    <a:p>
                      <a:pPr marL="0" marR="0" lvl="0" indent="0" algn="l" rtl="0">
                        <a:lnSpc>
                          <a:spcPct val="107000"/>
                        </a:lnSpc>
                        <a:spcBef>
                          <a:spcPts val="0"/>
                        </a:spcBef>
                        <a:spcAft>
                          <a:spcPts val="0"/>
                        </a:spcAft>
                        <a:buNone/>
                      </a:pPr>
                      <a:r>
                        <a:rPr lang="en-US" sz="1200"/>
                        <a:t>Cosmos DB is suitable for a wide range of use cases, including web and mobile applications, IoT applications, real-time analytics, gaming, and e-commerce applications that require low-latency, globally distributed data access.</a:t>
                      </a:r>
                      <a:endParaRPr sz="1100"/>
                    </a:p>
                    <a:p>
                      <a:pPr marL="0" marR="0" lvl="0" indent="0" algn="l" rtl="0">
                        <a:lnSpc>
                          <a:spcPct val="107000"/>
                        </a:lnSpc>
                        <a:spcBef>
                          <a:spcPts val="800"/>
                        </a:spcBef>
                        <a:spcAft>
                          <a:spcPts val="0"/>
                        </a:spcAft>
                        <a:buNone/>
                      </a:pPr>
                      <a:r>
                        <a:rPr lang="en-US" sz="1200"/>
                        <a:t> </a:t>
                      </a:r>
                      <a:endParaRPr sz="1100"/>
                    </a:p>
                    <a:p>
                      <a:pPr marL="0" marR="0" lvl="0" indent="0" algn="l" rtl="0">
                        <a:lnSpc>
                          <a:spcPct val="107000"/>
                        </a:lnSpc>
                        <a:spcBef>
                          <a:spcPts val="800"/>
                        </a:spcBef>
                        <a:spcAft>
                          <a:spcPts val="0"/>
                        </a:spcAft>
                        <a:buNone/>
                      </a:pPr>
                      <a:r>
                        <a:rPr lang="en-US" sz="1200"/>
                        <a:t>Azure Cosmos DB is a fully managed, globally distributed database service designed for building highly scalable and responsive applications with flexible data models and consistency levels.</a:t>
                      </a:r>
                      <a:endParaRPr sz="1100"/>
                    </a:p>
                    <a:p>
                      <a:pPr marL="0" marR="0" lvl="0" indent="0" algn="l" rtl="0">
                        <a:lnSpc>
                          <a:spcPct val="107000"/>
                        </a:lnSpc>
                        <a:spcBef>
                          <a:spcPts val="800"/>
                        </a:spcBef>
                        <a:spcAft>
                          <a:spcPts val="0"/>
                        </a:spcAft>
                        <a:buNone/>
                      </a:pPr>
                      <a:r>
                        <a:rPr lang="en-US" sz="1200"/>
                        <a:t> </a:t>
                      </a:r>
                      <a:endParaRPr sz="1100"/>
                    </a:p>
                    <a:p>
                      <a:pPr marL="0" marR="0" lvl="0" indent="0" algn="l" rtl="0">
                        <a:lnSpc>
                          <a:spcPct val="107000"/>
                        </a:lnSpc>
                        <a:spcBef>
                          <a:spcPts val="800"/>
                        </a:spcBef>
                        <a:spcAft>
                          <a:spcPts val="0"/>
                        </a:spcAft>
                        <a:buNone/>
                      </a:pPr>
                      <a:r>
                        <a:rPr lang="en-US" sz="1200"/>
                        <a:t>The choice between the two depends on your specific requirements for scalability, consistency, querying, and global distribution.</a:t>
                      </a:r>
                      <a:endParaRPr sz="1100">
                        <a:latin typeface="Calibri"/>
                        <a:ea typeface="Calibri"/>
                        <a:cs typeface="Calibri"/>
                        <a:sym typeface="Calibri"/>
                      </a:endParaRPr>
                    </a:p>
                  </a:txBody>
                  <a:tcPr marL="50850" marR="50850"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81"/>
        <p:cNvGrpSpPr/>
        <p:nvPr/>
      </p:nvGrpSpPr>
      <p:grpSpPr>
        <a:xfrm>
          <a:off x="0" y="0"/>
          <a:ext cx="0" cy="0"/>
          <a:chOff x="0" y="0"/>
          <a:chExt cx="0" cy="0"/>
        </a:xfrm>
      </p:grpSpPr>
      <p:sp>
        <p:nvSpPr>
          <p:cNvPr id="3582" name="Google Shape;3582;p2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3583" name="Google Shape;3583;p218"/>
          <p:cNvGraphicFramePr/>
          <p:nvPr/>
        </p:nvGraphicFramePr>
        <p:xfrm>
          <a:off x="297814" y="365125"/>
          <a:ext cx="11579225" cy="6208425"/>
        </p:xfrm>
        <a:graphic>
          <a:graphicData uri="http://schemas.openxmlformats.org/drawingml/2006/table">
            <a:tbl>
              <a:tblPr firstRow="1" firstCol="1" bandRow="1">
                <a:noFill/>
              </a:tblPr>
              <a:tblGrid>
                <a:gridCol w="3076400">
                  <a:extLst>
                    <a:ext uri="{9D8B030D-6E8A-4147-A177-3AD203B41FA5}">
                      <a16:colId xmlns:a16="http://schemas.microsoft.com/office/drawing/2014/main" val="20000"/>
                    </a:ext>
                  </a:extLst>
                </a:gridCol>
                <a:gridCol w="4162700">
                  <a:extLst>
                    <a:ext uri="{9D8B030D-6E8A-4147-A177-3AD203B41FA5}">
                      <a16:colId xmlns:a16="http://schemas.microsoft.com/office/drawing/2014/main" val="20001"/>
                    </a:ext>
                  </a:extLst>
                </a:gridCol>
                <a:gridCol w="4340125">
                  <a:extLst>
                    <a:ext uri="{9D8B030D-6E8A-4147-A177-3AD203B41FA5}">
                      <a16:colId xmlns:a16="http://schemas.microsoft.com/office/drawing/2014/main" val="20002"/>
                    </a:ext>
                  </a:extLst>
                </a:gridCol>
              </a:tblGrid>
              <a:tr h="402750">
                <a:tc>
                  <a:txBody>
                    <a:bodyPr/>
                    <a:lstStyle/>
                    <a:p>
                      <a:pPr marL="0" marR="0" lvl="0" indent="0" algn="l" rtl="0">
                        <a:lnSpc>
                          <a:spcPct val="107000"/>
                        </a:lnSpc>
                        <a:spcBef>
                          <a:spcPts val="0"/>
                        </a:spcBef>
                        <a:spcAft>
                          <a:spcPts val="0"/>
                        </a:spcAft>
                        <a:buNone/>
                      </a:pPr>
                      <a:r>
                        <a:rPr lang="en-US" sz="2000"/>
                        <a:t> </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Table Storage:</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Cosmos DB:</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824075">
                <a:tc>
                  <a:txBody>
                    <a:bodyPr/>
                    <a:lstStyle/>
                    <a:p>
                      <a:pPr marL="0" marR="0" lvl="0" indent="0" algn="l" rtl="0">
                        <a:lnSpc>
                          <a:spcPct val="107000"/>
                        </a:lnSpc>
                        <a:spcBef>
                          <a:spcPts val="0"/>
                        </a:spcBef>
                        <a:spcAft>
                          <a:spcPts val="0"/>
                        </a:spcAft>
                        <a:buNone/>
                      </a:pPr>
                      <a:r>
                        <a:rPr lang="en-US" sz="2000"/>
                        <a:t>Schema Flexibility</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Flexible schema within a table.</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No rigid schema; supports dynamic schema and polymorphism.</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1245400">
                <a:tc>
                  <a:txBody>
                    <a:bodyPr/>
                    <a:lstStyle/>
                    <a:p>
                      <a:pPr marL="0" marR="0" lvl="0" indent="0" algn="l" rtl="0">
                        <a:lnSpc>
                          <a:spcPct val="107000"/>
                        </a:lnSpc>
                        <a:spcBef>
                          <a:spcPts val="0"/>
                        </a:spcBef>
                        <a:spcAft>
                          <a:spcPts val="0"/>
                        </a:spcAft>
                        <a:buNone/>
                      </a:pPr>
                      <a:r>
                        <a:rPr lang="en-US" sz="2000"/>
                        <a:t>Querying</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Basic querying using partition and row keys.</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Rich querying using SQL-like queries, supporting complex conditions and indexing.</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824075">
                <a:tc>
                  <a:txBody>
                    <a:bodyPr/>
                    <a:lstStyle/>
                    <a:p>
                      <a:pPr marL="0" marR="0" lvl="0" indent="0" algn="l" rtl="0">
                        <a:lnSpc>
                          <a:spcPct val="107000"/>
                        </a:lnSpc>
                        <a:spcBef>
                          <a:spcPts val="0"/>
                        </a:spcBef>
                        <a:spcAft>
                          <a:spcPts val="0"/>
                        </a:spcAft>
                        <a:buNone/>
                      </a:pPr>
                      <a:r>
                        <a:rPr lang="en-US" sz="2000"/>
                        <a:t>Consistency</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Eventual consistency.</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Multiple consistency levels, including strong consistency.</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1245400">
                <a:tc>
                  <a:txBody>
                    <a:bodyPr/>
                    <a:lstStyle/>
                    <a:p>
                      <a:pPr marL="0" marR="0" lvl="0" indent="0" algn="l" rtl="0">
                        <a:spcBef>
                          <a:spcPts val="0"/>
                        </a:spcBef>
                        <a:spcAft>
                          <a:spcPts val="0"/>
                        </a:spcAft>
                        <a:buNone/>
                      </a:pPr>
                      <a:r>
                        <a:rPr lang="en-US" sz="1800"/>
                        <a:t>Global Distribution:</a:t>
                      </a:r>
                      <a:endParaRPr/>
                    </a:p>
                    <a:p>
                      <a:pPr marL="0" marR="0" lvl="0" indent="0" algn="l" rtl="0">
                        <a:lnSpc>
                          <a:spcPct val="107000"/>
                        </a:lnSpc>
                        <a:spcBef>
                          <a:spcPts val="0"/>
                        </a:spcBef>
                        <a:spcAft>
                          <a:spcPts val="0"/>
                        </a:spcAft>
                        <a:buNone/>
                      </a:pPr>
                      <a:r>
                        <a:rPr lang="en-US" sz="2000"/>
                        <a:t> </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Supports replication within a single region or across multiple regions.</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Globally distributed by default, allowing data replication across multiple Azure regions.</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1666725">
                <a:tc>
                  <a:txBody>
                    <a:bodyPr/>
                    <a:lstStyle/>
                    <a:p>
                      <a:pPr marL="0" marR="0" lvl="0" indent="0" algn="l" rtl="0">
                        <a:spcBef>
                          <a:spcPts val="0"/>
                        </a:spcBef>
                        <a:spcAft>
                          <a:spcPts val="0"/>
                        </a:spcAft>
                        <a:buNone/>
                      </a:pPr>
                      <a:r>
                        <a:rPr lang="en-US" sz="1800"/>
                        <a:t> </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If you have simple key-value storage needs with a flexible schema, Azure Table Storage may suffice.</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If you need a more structured and feature-rich data model, especially for complex querying scenarios, Azure Cosmos DB may be a better fit. </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87"/>
        <p:cNvGrpSpPr/>
        <p:nvPr/>
      </p:nvGrpSpPr>
      <p:grpSpPr>
        <a:xfrm>
          <a:off x="0" y="0"/>
          <a:ext cx="0" cy="0"/>
          <a:chOff x="0" y="0"/>
          <a:chExt cx="0" cy="0"/>
        </a:xfrm>
      </p:grpSpPr>
      <p:sp>
        <p:nvSpPr>
          <p:cNvPr id="3588" name="Google Shape;3588;p219"/>
          <p:cNvSpPr txBox="1">
            <a:spLocks noGrp="1"/>
          </p:cNvSpPr>
          <p:nvPr>
            <p:ph type="title"/>
          </p:nvPr>
        </p:nvSpPr>
        <p:spPr>
          <a:xfrm>
            <a:off x="2108734"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Calibri"/>
              <a:buNone/>
            </a:pPr>
            <a:r>
              <a:rPr lang="en-US" sz="4800" b="1"/>
              <a:t>Challenge, Strategy, POCs, STAR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92"/>
        <p:cNvGrpSpPr/>
        <p:nvPr/>
      </p:nvGrpSpPr>
      <p:grpSpPr>
        <a:xfrm>
          <a:off x="0" y="0"/>
          <a:ext cx="0" cy="0"/>
          <a:chOff x="0" y="0"/>
          <a:chExt cx="0" cy="0"/>
        </a:xfrm>
      </p:grpSpPr>
      <p:sp>
        <p:nvSpPr>
          <p:cNvPr id="3593" name="Google Shape;3593;p2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594" name="Google Shape;3594;p2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90000"/>
              </a:lnSpc>
              <a:spcBef>
                <a:spcPts val="0"/>
              </a:spcBef>
              <a:spcAft>
                <a:spcPts val="0"/>
              </a:spcAft>
              <a:buClr>
                <a:srgbClr val="0D0D0D"/>
              </a:buClr>
              <a:buSzPct val="100000"/>
              <a:buChar char="•"/>
            </a:pPr>
            <a:r>
              <a:rPr lang="en-US" sz="1800" b="1">
                <a:solidFill>
                  <a:srgbClr val="0D0D0D"/>
                </a:solidFill>
                <a:latin typeface="Arial"/>
                <a:ea typeface="Arial"/>
                <a:cs typeface="Arial"/>
                <a:sym typeface="Arial"/>
              </a:rPr>
              <a:t>Legacy System Integration</a:t>
            </a:r>
            <a:r>
              <a:rPr lang="en-US" sz="1800">
                <a:solidFill>
                  <a:srgbClr val="0D0D0D"/>
                </a:solidFill>
                <a:latin typeface="Arial"/>
                <a:ea typeface="Arial"/>
                <a:cs typeface="Arial"/>
                <a:sym typeface="Arial"/>
              </a:rPr>
              <a:t>: Integrating new .NET solutions with legacy systems may pose challenges due to technology stack differences and communication protocols.</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Complex Business Logic</a:t>
            </a:r>
            <a:r>
              <a:rPr lang="en-US" sz="1800">
                <a:solidFill>
                  <a:srgbClr val="0D0D0D"/>
                </a:solidFill>
                <a:latin typeface="Arial"/>
                <a:ea typeface="Arial"/>
                <a:cs typeface="Arial"/>
                <a:sym typeface="Arial"/>
              </a:rPr>
              <a:t>: Handling intricate business logic and domain-specific requirements while maintaining code clarity and scalability.</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Performance Bottlenecks</a:t>
            </a:r>
            <a:r>
              <a:rPr lang="en-US" sz="1800">
                <a:solidFill>
                  <a:srgbClr val="0D0D0D"/>
                </a:solidFill>
                <a:latin typeface="Arial"/>
                <a:ea typeface="Arial"/>
                <a:cs typeface="Arial"/>
                <a:sym typeface="Arial"/>
              </a:rPr>
              <a:t>: Identifying and resolving performance bottlenecks in .NET applications, databases, and external dependencies.</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Security Vulnerabilities</a:t>
            </a:r>
            <a:r>
              <a:rPr lang="en-US" sz="1800">
                <a:solidFill>
                  <a:srgbClr val="0D0D0D"/>
                </a:solidFill>
                <a:latin typeface="Arial"/>
                <a:ea typeface="Arial"/>
                <a:cs typeface="Arial"/>
                <a:sym typeface="Arial"/>
              </a:rPr>
              <a:t>: Mitigating security risks such as SQL injection, cross-site scripting (XSS), and authentication/authorization flaws.</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Data Management</a:t>
            </a:r>
            <a:r>
              <a:rPr lang="en-US" sz="1800">
                <a:solidFill>
                  <a:srgbClr val="0D0D0D"/>
                </a:solidFill>
                <a:latin typeface="Arial"/>
                <a:ea typeface="Arial"/>
                <a:cs typeface="Arial"/>
                <a:sym typeface="Arial"/>
              </a:rPr>
              <a:t>: Efficiently managing data storage, retrieval, and processing while ensuring data integrity and confidentiality.</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Third-Party Dependencies</a:t>
            </a:r>
            <a:r>
              <a:rPr lang="en-US" sz="1800">
                <a:solidFill>
                  <a:srgbClr val="0D0D0D"/>
                </a:solidFill>
                <a:latin typeface="Arial"/>
                <a:ea typeface="Arial"/>
                <a:cs typeface="Arial"/>
                <a:sym typeface="Arial"/>
              </a:rPr>
              <a:t>: Evaluating and integrating third-party libraries, frameworks, and services into the solution architecture.</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Scalability and Elasticity</a:t>
            </a:r>
            <a:r>
              <a:rPr lang="en-US" sz="1800">
                <a:solidFill>
                  <a:srgbClr val="0D0D0D"/>
                </a:solidFill>
                <a:latin typeface="Arial"/>
                <a:ea typeface="Arial"/>
                <a:cs typeface="Arial"/>
                <a:sym typeface="Arial"/>
              </a:rPr>
              <a:t>: Ensuring the solution can scale dynamically to handle increasing user loads and resource demands.</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Cost Management</a:t>
            </a:r>
            <a:r>
              <a:rPr lang="en-US" sz="1800">
                <a:solidFill>
                  <a:srgbClr val="0D0D0D"/>
                </a:solidFill>
                <a:latin typeface="Arial"/>
                <a:ea typeface="Arial"/>
                <a:cs typeface="Arial"/>
                <a:sym typeface="Arial"/>
              </a:rPr>
              <a:t>: Optimizing infrastructure costs and resource utilization to ensure cost-effectiveness without compromising performance and scalability.</a:t>
            </a:r>
            <a:endParaRPr sz="1800">
              <a:latin typeface="Times New Roman"/>
              <a:ea typeface="Times New Roman"/>
              <a:cs typeface="Times New Roman"/>
              <a:sym typeface="Times New Roman"/>
            </a:endParaRPr>
          </a:p>
          <a:p>
            <a:pPr marL="228600" lvl="0" indent="-6413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graphicFrame>
        <p:nvGraphicFramePr>
          <p:cNvPr id="3605" name="Google Shape;3605;p222"/>
          <p:cNvGraphicFramePr/>
          <p:nvPr/>
        </p:nvGraphicFramePr>
        <p:xfrm>
          <a:off x="221381" y="835044"/>
          <a:ext cx="11598450" cy="5779225"/>
        </p:xfrm>
        <a:graphic>
          <a:graphicData uri="http://schemas.openxmlformats.org/drawingml/2006/table">
            <a:tbl>
              <a:tblPr>
                <a:noFill/>
              </a:tblPr>
              <a:tblGrid>
                <a:gridCol w="1886175">
                  <a:extLst>
                    <a:ext uri="{9D8B030D-6E8A-4147-A177-3AD203B41FA5}">
                      <a16:colId xmlns:a16="http://schemas.microsoft.com/office/drawing/2014/main" val="20000"/>
                    </a:ext>
                  </a:extLst>
                </a:gridCol>
                <a:gridCol w="4252025">
                  <a:extLst>
                    <a:ext uri="{9D8B030D-6E8A-4147-A177-3AD203B41FA5}">
                      <a16:colId xmlns:a16="http://schemas.microsoft.com/office/drawing/2014/main" val="20001"/>
                    </a:ext>
                  </a:extLst>
                </a:gridCol>
                <a:gridCol w="1208800">
                  <a:extLst>
                    <a:ext uri="{9D8B030D-6E8A-4147-A177-3AD203B41FA5}">
                      <a16:colId xmlns:a16="http://schemas.microsoft.com/office/drawing/2014/main" val="20002"/>
                    </a:ext>
                  </a:extLst>
                </a:gridCol>
                <a:gridCol w="3260750">
                  <a:extLst>
                    <a:ext uri="{9D8B030D-6E8A-4147-A177-3AD203B41FA5}">
                      <a16:colId xmlns:a16="http://schemas.microsoft.com/office/drawing/2014/main" val="20003"/>
                    </a:ext>
                  </a:extLst>
                </a:gridCol>
                <a:gridCol w="990700">
                  <a:extLst>
                    <a:ext uri="{9D8B030D-6E8A-4147-A177-3AD203B41FA5}">
                      <a16:colId xmlns:a16="http://schemas.microsoft.com/office/drawing/2014/main" val="20004"/>
                    </a:ext>
                  </a:extLst>
                </a:gridCol>
              </a:tblGrid>
              <a:tr h="797225">
                <a:tc>
                  <a:txBody>
                    <a:bodyPr/>
                    <a:lstStyle/>
                    <a:p>
                      <a:pPr marL="0" marR="0" lvl="0" indent="0" algn="l" rtl="0">
                        <a:spcBef>
                          <a:spcPts val="0"/>
                        </a:spcBef>
                        <a:spcAft>
                          <a:spcPts val="0"/>
                        </a:spcAft>
                        <a:buNone/>
                      </a:pPr>
                      <a:r>
                        <a:rPr lang="en-US" sz="2000" b="1"/>
                        <a:t>Requirement ID</a:t>
                      </a:r>
                      <a:endParaRPr/>
                    </a:p>
                  </a:txBody>
                  <a:tcPr marL="47575" marR="47575" marT="23775" marB="2377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Requirement Description</a:t>
                      </a:r>
                      <a:endParaRPr/>
                    </a:p>
                  </a:txBody>
                  <a:tcPr marL="47575" marR="47575" marT="23775" marB="2377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Priority</a:t>
                      </a:r>
                      <a:endParaRPr/>
                    </a:p>
                  </a:txBody>
                  <a:tcPr marL="47575" marR="47575" marT="23775" marB="2377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Functional/Non-Functional</a:t>
                      </a:r>
                      <a:endParaRPr/>
                    </a:p>
                  </a:txBody>
                  <a:tcPr marL="47575" marR="47575" marT="23775" marB="2377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Status</a:t>
                      </a:r>
                      <a:endParaRPr/>
                    </a:p>
                  </a:txBody>
                  <a:tcPr marL="47575" marR="47575" marT="23775" marB="2377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64975">
                <a:tc>
                  <a:txBody>
                    <a:bodyPr/>
                    <a:lstStyle/>
                    <a:p>
                      <a:pPr marL="0" marR="0" lvl="0" indent="0" algn="l" rtl="0">
                        <a:spcBef>
                          <a:spcPts val="0"/>
                        </a:spcBef>
                        <a:spcAft>
                          <a:spcPts val="0"/>
                        </a:spcAft>
                        <a:buNone/>
                      </a:pPr>
                      <a:r>
                        <a:rPr lang="en-US" sz="2000"/>
                        <a:t>REQ001</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User authentication</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64975">
                <a:tc>
                  <a:txBody>
                    <a:bodyPr/>
                    <a:lstStyle/>
                    <a:p>
                      <a:pPr marL="0" marR="0" lvl="0" indent="0" algn="l" rtl="0">
                        <a:spcBef>
                          <a:spcPts val="0"/>
                        </a:spcBef>
                        <a:spcAft>
                          <a:spcPts val="0"/>
                        </a:spcAft>
                        <a:buNone/>
                      </a:pPr>
                      <a:r>
                        <a:rPr lang="en-US" sz="2000"/>
                        <a:t>REQ002</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Role-based access control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64975">
                <a:tc>
                  <a:txBody>
                    <a:bodyPr/>
                    <a:lstStyle/>
                    <a:p>
                      <a:pPr marL="0" marR="0" lvl="0" indent="0" algn="l" rtl="0">
                        <a:spcBef>
                          <a:spcPts val="0"/>
                        </a:spcBef>
                        <a:spcAft>
                          <a:spcPts val="0"/>
                        </a:spcAft>
                        <a:buNone/>
                      </a:pPr>
                      <a:r>
                        <a:rPr lang="en-US" sz="2000"/>
                        <a:t>REQ003</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Real-time data processing</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64975">
                <a:tc>
                  <a:txBody>
                    <a:bodyPr/>
                    <a:lstStyle/>
                    <a:p>
                      <a:pPr marL="0" marR="0" lvl="0" indent="0" algn="l" rtl="0">
                        <a:spcBef>
                          <a:spcPts val="0"/>
                        </a:spcBef>
                        <a:spcAft>
                          <a:spcPts val="0"/>
                        </a:spcAft>
                        <a:buNone/>
                      </a:pPr>
                      <a:r>
                        <a:rPr lang="en-US" sz="2000"/>
                        <a:t>REQ004</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Integration with external systems</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64975">
                <a:tc>
                  <a:txBody>
                    <a:bodyPr/>
                    <a:lstStyle/>
                    <a:p>
                      <a:pPr marL="0" marR="0" lvl="0" indent="0" algn="l" rtl="0">
                        <a:spcBef>
                          <a:spcPts val="0"/>
                        </a:spcBef>
                        <a:spcAft>
                          <a:spcPts val="0"/>
                        </a:spcAft>
                        <a:buNone/>
                      </a:pPr>
                      <a:r>
                        <a:rPr lang="en-US" sz="2000"/>
                        <a:t>REQ005</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 availability and fault tolerance</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64975">
                <a:tc>
                  <a:txBody>
                    <a:bodyPr/>
                    <a:lstStyle/>
                    <a:p>
                      <a:pPr marL="0" marR="0" lvl="0" indent="0" algn="l" rtl="0">
                        <a:spcBef>
                          <a:spcPts val="0"/>
                        </a:spcBef>
                        <a:spcAft>
                          <a:spcPts val="0"/>
                        </a:spcAft>
                        <a:buNone/>
                      </a:pPr>
                      <a:r>
                        <a:rPr lang="en-US" sz="2000"/>
                        <a:t>REQ006</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Scalability</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797225">
                <a:tc>
                  <a:txBody>
                    <a:bodyPr/>
                    <a:lstStyle/>
                    <a:p>
                      <a:pPr marL="0" marR="0" lvl="0" indent="0" algn="l" rtl="0">
                        <a:spcBef>
                          <a:spcPts val="0"/>
                        </a:spcBef>
                        <a:spcAft>
                          <a:spcPts val="0"/>
                        </a:spcAft>
                        <a:buNone/>
                      </a:pPr>
                      <a:r>
                        <a:rPr lang="en-US" sz="2000"/>
                        <a:t>REQ007</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Data encryption in transit and at rest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64975">
                <a:tc>
                  <a:txBody>
                    <a:bodyPr/>
                    <a:lstStyle/>
                    <a:p>
                      <a:pPr marL="0" marR="0" lvl="0" indent="0" algn="l" rtl="0">
                        <a:spcBef>
                          <a:spcPts val="0"/>
                        </a:spcBef>
                        <a:spcAft>
                          <a:spcPts val="0"/>
                        </a:spcAft>
                        <a:buNone/>
                      </a:pPr>
                      <a:r>
                        <a:rPr lang="en-US" sz="2000"/>
                        <a:t>REQ008</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Logging and auditing</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Medium</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464975">
                <a:tc>
                  <a:txBody>
                    <a:bodyPr/>
                    <a:lstStyle/>
                    <a:p>
                      <a:pPr marL="0" marR="0" lvl="0" indent="0" algn="l" rtl="0">
                        <a:spcBef>
                          <a:spcPts val="0"/>
                        </a:spcBef>
                        <a:spcAft>
                          <a:spcPts val="0"/>
                        </a:spcAft>
                        <a:buNone/>
                      </a:pPr>
                      <a:r>
                        <a:rPr lang="en-US" sz="2000"/>
                        <a:t>REQ009</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Internationalization and localization</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Medium</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464975">
                <a:tc>
                  <a:txBody>
                    <a:bodyPr/>
                    <a:lstStyle/>
                    <a:p>
                      <a:pPr marL="0" marR="0" lvl="0" indent="0" algn="l" rtl="0">
                        <a:spcBef>
                          <a:spcPts val="0"/>
                        </a:spcBef>
                        <a:spcAft>
                          <a:spcPts val="0"/>
                        </a:spcAft>
                        <a:buNone/>
                      </a:pPr>
                      <a:r>
                        <a:rPr lang="en-US" sz="2000"/>
                        <a:t>REQ010</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Error handling and recovery</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Medium</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3606" name="Google Shape;3606;p222"/>
          <p:cNvSpPr txBox="1"/>
          <p:nvPr/>
        </p:nvSpPr>
        <p:spPr>
          <a:xfrm>
            <a:off x="4434839" y="24365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Assess Technical Requirements</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9"/>
        <p:cNvGrpSpPr/>
        <p:nvPr/>
      </p:nvGrpSpPr>
      <p:grpSpPr>
        <a:xfrm>
          <a:off x="0" y="0"/>
          <a:ext cx="0" cy="0"/>
          <a:chOff x="0" y="0"/>
          <a:chExt cx="0" cy="0"/>
        </a:xfrm>
      </p:grpSpPr>
      <p:sp>
        <p:nvSpPr>
          <p:cNvPr id="3020" name="Google Shape;3020;p1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21" name="Google Shape;3021;p1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22" name="Google Shape;3022;p13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16"/>
        <p:cNvGrpSpPr/>
        <p:nvPr/>
      </p:nvGrpSpPr>
      <p:grpSpPr>
        <a:xfrm>
          <a:off x="0" y="0"/>
          <a:ext cx="0" cy="0"/>
          <a:chOff x="0" y="0"/>
          <a:chExt cx="0" cy="0"/>
        </a:xfrm>
      </p:grpSpPr>
      <p:grpSp>
        <p:nvGrpSpPr>
          <p:cNvPr id="3717" name="Google Shape;3717;p241"/>
          <p:cNvGrpSpPr/>
          <p:nvPr/>
        </p:nvGrpSpPr>
        <p:grpSpPr>
          <a:xfrm>
            <a:off x="241739" y="660084"/>
            <a:ext cx="11792606" cy="6000818"/>
            <a:chOff x="1388019" y="4202"/>
            <a:chExt cx="9187093" cy="6000818"/>
          </a:xfrm>
        </p:grpSpPr>
        <p:sp>
          <p:nvSpPr>
            <p:cNvPr id="3718" name="Google Shape;3718;p241"/>
            <p:cNvSpPr/>
            <p:nvPr/>
          </p:nvSpPr>
          <p:spPr>
            <a:xfrm>
              <a:off x="4041449" y="75505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41"/>
            <p:cNvSpPr txBox="1"/>
            <p:nvPr/>
          </p:nvSpPr>
          <p:spPr>
            <a:xfrm>
              <a:off x="4316232" y="797714"/>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20" name="Google Shape;3720;p241"/>
            <p:cNvSpPr/>
            <p:nvPr/>
          </p:nvSpPr>
          <p:spPr>
            <a:xfrm>
              <a:off x="1388019" y="420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41"/>
            <p:cNvSpPr txBox="1"/>
            <p:nvPr/>
          </p:nvSpPr>
          <p:spPr>
            <a:xfrm>
              <a:off x="1388019" y="420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Scalability &amp; Flexibility  </a:t>
              </a:r>
              <a:r>
                <a:rPr lang="en-US" sz="1600" dirty="0">
                  <a:solidFill>
                    <a:schemeClr val="lt1"/>
                  </a:solidFill>
                  <a:latin typeface="Calibri"/>
                  <a:ea typeface="Calibri"/>
                  <a:cs typeface="Calibri"/>
                  <a:sym typeface="Calibri"/>
                </a:rPr>
                <a:t>- Autoscaling, Azure app service Deployment slot, AKS (Pod up down), Azure function, Azure </a:t>
              </a:r>
              <a:r>
                <a:rPr lang="en-US" sz="1600" dirty="0" err="1">
                  <a:solidFill>
                    <a:schemeClr val="lt1"/>
                  </a:solidFill>
                  <a:latin typeface="Calibri"/>
                  <a:ea typeface="Calibri"/>
                  <a:cs typeface="Calibri"/>
                  <a:sym typeface="Calibri"/>
                </a:rPr>
                <a:t>sql</a:t>
              </a:r>
              <a:r>
                <a:rPr lang="en-US" sz="1600" dirty="0">
                  <a:solidFill>
                    <a:schemeClr val="lt1"/>
                  </a:solidFill>
                  <a:latin typeface="Calibri"/>
                  <a:ea typeface="Calibri"/>
                  <a:cs typeface="Calibri"/>
                  <a:sym typeface="Calibri"/>
                </a:rPr>
                <a:t> database, Database </a:t>
              </a:r>
              <a:r>
                <a:rPr lang="en-US" sz="1600" dirty="0" err="1">
                  <a:solidFill>
                    <a:schemeClr val="lt1"/>
                  </a:solidFill>
                  <a:latin typeface="Calibri"/>
                  <a:ea typeface="Calibri"/>
                  <a:cs typeface="Calibri"/>
                  <a:sym typeface="Calibri"/>
                </a:rPr>
                <a:t>Sharding</a:t>
              </a:r>
              <a:r>
                <a:rPr lang="en-US" sz="1600" dirty="0">
                  <a:solidFill>
                    <a:schemeClr val="lt1"/>
                  </a:solidFill>
                  <a:latin typeface="Calibri"/>
                  <a:ea typeface="Calibri"/>
                  <a:cs typeface="Calibri"/>
                  <a:sym typeface="Calibri"/>
                </a:rPr>
                <a:t>, SQL Server Always on, </a:t>
              </a:r>
              <a:endParaRPr sz="1600" dirty="0"/>
            </a:p>
          </p:txBody>
        </p:sp>
        <p:sp>
          <p:nvSpPr>
            <p:cNvPr id="3722" name="Google Shape;3722;p241"/>
            <p:cNvSpPr/>
            <p:nvPr/>
          </p:nvSpPr>
          <p:spPr>
            <a:xfrm>
              <a:off x="7307381" y="75505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41"/>
            <p:cNvSpPr txBox="1"/>
            <p:nvPr/>
          </p:nvSpPr>
          <p:spPr>
            <a:xfrm>
              <a:off x="7582165" y="797714"/>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24" name="Google Shape;3724;p241"/>
            <p:cNvSpPr/>
            <p:nvPr/>
          </p:nvSpPr>
          <p:spPr>
            <a:xfrm>
              <a:off x="4653951" y="420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41"/>
            <p:cNvSpPr txBox="1"/>
            <p:nvPr/>
          </p:nvSpPr>
          <p:spPr>
            <a:xfrm>
              <a:off x="4653951" y="420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Reliability &amp; Availability</a:t>
              </a:r>
              <a:r>
                <a:rPr lang="en-US" sz="1600" dirty="0">
                  <a:solidFill>
                    <a:schemeClr val="lt1"/>
                  </a:solidFill>
                  <a:latin typeface="Calibri"/>
                  <a:ea typeface="Calibri"/>
                  <a:cs typeface="Calibri"/>
                  <a:sym typeface="Calibri"/>
                </a:rPr>
                <a:t>: Azure Availability Zones, Azure Regions, Availability sets, Fault &amp; Update domain, Load balancing                  and clustering for services, Disaster Recovery solutions like backups and failover strategies</a:t>
              </a:r>
              <a:endParaRPr sz="1600" dirty="0"/>
            </a:p>
          </p:txBody>
        </p:sp>
        <p:sp>
          <p:nvSpPr>
            <p:cNvPr id="3726" name="Google Shape;3726;p241"/>
            <p:cNvSpPr/>
            <p:nvPr/>
          </p:nvSpPr>
          <p:spPr>
            <a:xfrm>
              <a:off x="2715634" y="1595539"/>
              <a:ext cx="6531864" cy="580102"/>
            </a:xfrm>
            <a:custGeom>
              <a:avLst/>
              <a:gdLst/>
              <a:ahLst/>
              <a:cxnLst/>
              <a:rect l="l" t="t" r="r" b="b"/>
              <a:pathLst>
                <a:path w="120000" h="120000" extrusionOk="0">
                  <a:moveTo>
                    <a:pt x="120000" y="0"/>
                  </a:moveTo>
                  <a:lnTo>
                    <a:pt x="120000" y="63537"/>
                  </a:lnTo>
                  <a:lnTo>
                    <a:pt x="0" y="63537"/>
                  </a:lnTo>
                  <a:lnTo>
                    <a:pt x="0" y="12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41"/>
            <p:cNvSpPr txBox="1"/>
            <p:nvPr/>
          </p:nvSpPr>
          <p:spPr>
            <a:xfrm>
              <a:off x="5817557" y="1882534"/>
              <a:ext cx="328017"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28" name="Google Shape;3728;p241"/>
            <p:cNvSpPr/>
            <p:nvPr/>
          </p:nvSpPr>
          <p:spPr>
            <a:xfrm>
              <a:off x="7919883" y="420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41"/>
            <p:cNvSpPr txBox="1"/>
            <p:nvPr/>
          </p:nvSpPr>
          <p:spPr>
            <a:xfrm>
              <a:off x="7919883" y="420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300" b="1" dirty="0">
                  <a:solidFill>
                    <a:srgbClr val="FF0000"/>
                  </a:solidFill>
                  <a:highlight>
                    <a:srgbClr val="FFFF00"/>
                  </a:highlight>
                  <a:latin typeface="Calibri"/>
                  <a:ea typeface="Calibri"/>
                  <a:cs typeface="Calibri"/>
                  <a:sym typeface="Calibri"/>
                </a:rPr>
                <a:t>Security &amp; Compliance </a:t>
              </a:r>
              <a:r>
                <a:rPr lang="en-US" sz="1300" dirty="0">
                  <a:solidFill>
                    <a:schemeClr val="lt1"/>
                  </a:solidFill>
                  <a:latin typeface="Calibri"/>
                  <a:ea typeface="Calibri"/>
                  <a:cs typeface="Calibri"/>
                  <a:sym typeface="Calibri"/>
                </a:rPr>
                <a:t>-Azure Active Directory (Azure AD), Azure Key Vault, Azure Policy, Azure Security Center, Azure Sentinel, GDPR, HIPAA, Data encryption, Masking, access controls, Data encryption at rest and in transit, Firewall protection, Private end point, OWIN, OAUTH, OpenID, Identity Server 4, Azure Bastion, Microsoft sentinel, Microsoft Defender for cloud</a:t>
              </a:r>
              <a:endParaRPr sz="1300" dirty="0"/>
            </a:p>
          </p:txBody>
        </p:sp>
        <p:sp>
          <p:nvSpPr>
            <p:cNvPr id="3730" name="Google Shape;3730;p241"/>
            <p:cNvSpPr/>
            <p:nvPr/>
          </p:nvSpPr>
          <p:spPr>
            <a:xfrm>
              <a:off x="4041449" y="295889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41"/>
            <p:cNvSpPr txBox="1"/>
            <p:nvPr/>
          </p:nvSpPr>
          <p:spPr>
            <a:xfrm>
              <a:off x="4316232" y="3001555"/>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32" name="Google Shape;3732;p241"/>
            <p:cNvSpPr/>
            <p:nvPr/>
          </p:nvSpPr>
          <p:spPr>
            <a:xfrm>
              <a:off x="1388019" y="220804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41"/>
            <p:cNvSpPr txBox="1"/>
            <p:nvPr/>
          </p:nvSpPr>
          <p:spPr>
            <a:xfrm>
              <a:off x="1388019" y="220804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cost &amp; Integration </a:t>
              </a:r>
              <a:r>
                <a:rPr lang="en-US" sz="1600" dirty="0">
                  <a:solidFill>
                    <a:schemeClr val="lt1"/>
                  </a:solidFill>
                  <a:latin typeface="Calibri"/>
                  <a:ea typeface="Calibri"/>
                  <a:cs typeface="Calibri"/>
                  <a:sym typeface="Calibri"/>
                </a:rPr>
                <a:t>: Azure Cost management, Azure logic app, Azure function, Azure API Management, (Service Bus, event grid, event hub), Storage(Blob, File, Queue, Table, Disk)</a:t>
              </a:r>
              <a:endParaRPr sz="1600" dirty="0"/>
            </a:p>
          </p:txBody>
        </p:sp>
        <p:sp>
          <p:nvSpPr>
            <p:cNvPr id="3734" name="Google Shape;3734;p241"/>
            <p:cNvSpPr/>
            <p:nvPr/>
          </p:nvSpPr>
          <p:spPr>
            <a:xfrm>
              <a:off x="7307381" y="295889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41"/>
            <p:cNvSpPr txBox="1"/>
            <p:nvPr/>
          </p:nvSpPr>
          <p:spPr>
            <a:xfrm>
              <a:off x="7582165" y="3001555"/>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36" name="Google Shape;3736;p241"/>
            <p:cNvSpPr/>
            <p:nvPr/>
          </p:nvSpPr>
          <p:spPr>
            <a:xfrm>
              <a:off x="4653951" y="220804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41"/>
            <p:cNvSpPr txBox="1"/>
            <p:nvPr/>
          </p:nvSpPr>
          <p:spPr>
            <a:xfrm>
              <a:off x="4653951" y="220804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500" b="1" dirty="0">
                  <a:solidFill>
                    <a:srgbClr val="FF0000"/>
                  </a:solidFill>
                  <a:highlight>
                    <a:srgbClr val="FFFF00"/>
                  </a:highlight>
                  <a:latin typeface="Calibri"/>
                  <a:ea typeface="Calibri"/>
                  <a:cs typeface="Calibri"/>
                  <a:sym typeface="Calibri"/>
                </a:rPr>
                <a:t>Performance &amp; Latency(delay): </a:t>
              </a:r>
              <a:r>
                <a:rPr lang="en-US" sz="1500" dirty="0">
                  <a:solidFill>
                    <a:srgbClr val="FF0000"/>
                  </a:solidFill>
                  <a:highlight>
                    <a:srgbClr val="FFFF00"/>
                  </a:highlight>
                  <a:latin typeface="Calibri"/>
                  <a:ea typeface="Calibri"/>
                  <a:cs typeface="Calibri"/>
                  <a:sym typeface="Calibri"/>
                </a:rPr>
                <a:t> </a:t>
              </a:r>
              <a:r>
                <a:rPr lang="en-US" sz="1500" dirty="0">
                  <a:solidFill>
                    <a:schemeClr val="lt1"/>
                  </a:solidFill>
                  <a:latin typeface="Calibri"/>
                  <a:ea typeface="Calibri"/>
                  <a:cs typeface="Calibri"/>
                  <a:sym typeface="Calibri"/>
                </a:rPr>
                <a:t>Async, Retry, Circuit Breaker Pattern, Health check (CPU and Memory Utilization),  Load Balancer(application Gateway, traffic manager, front door), CQRS, DDD, Mediator, Kafka (</a:t>
              </a:r>
              <a:r>
                <a:rPr lang="en-US" sz="1500" dirty="0" err="1">
                  <a:solidFill>
                    <a:schemeClr val="lt1"/>
                  </a:solidFill>
                  <a:latin typeface="Calibri"/>
                  <a:ea typeface="Calibri"/>
                  <a:cs typeface="Calibri"/>
                  <a:sym typeface="Calibri"/>
                </a:rPr>
                <a:t>Onpremise</a:t>
              </a:r>
              <a:r>
                <a:rPr lang="en-US" sz="1500" dirty="0">
                  <a:solidFill>
                    <a:schemeClr val="lt1"/>
                  </a:solidFill>
                  <a:latin typeface="Calibri"/>
                  <a:ea typeface="Calibri"/>
                  <a:cs typeface="Calibri"/>
                  <a:sym typeface="Calibri"/>
                </a:rPr>
                <a:t>), Ocelot API gateway( </a:t>
              </a:r>
              <a:r>
                <a:rPr lang="en-US" sz="1500" dirty="0" err="1">
                  <a:solidFill>
                    <a:schemeClr val="lt1"/>
                  </a:solidFill>
                  <a:latin typeface="Calibri"/>
                  <a:ea typeface="Calibri"/>
                  <a:cs typeface="Calibri"/>
                  <a:sym typeface="Calibri"/>
                </a:rPr>
                <a:t>onpremise</a:t>
              </a:r>
              <a:r>
                <a:rPr lang="en-US" sz="1500" dirty="0">
                  <a:solidFill>
                    <a:schemeClr val="lt1"/>
                  </a:solidFill>
                  <a:latin typeface="Calibri"/>
                  <a:ea typeface="Calibri"/>
                  <a:cs typeface="Calibri"/>
                  <a:sym typeface="Calibri"/>
                </a:rPr>
                <a:t>), Logging (</a:t>
              </a:r>
              <a:r>
                <a:rPr lang="en-US" sz="1500" dirty="0" err="1">
                  <a:solidFill>
                    <a:schemeClr val="lt1"/>
                  </a:solidFill>
                  <a:latin typeface="Calibri"/>
                  <a:ea typeface="Calibri"/>
                  <a:cs typeface="Calibri"/>
                  <a:sym typeface="Calibri"/>
                </a:rPr>
                <a:t>kibana</a:t>
              </a:r>
              <a:r>
                <a:rPr lang="en-US" sz="1500" dirty="0">
                  <a:solidFill>
                    <a:schemeClr val="lt1"/>
                  </a:solidFill>
                  <a:latin typeface="Calibri"/>
                  <a:ea typeface="Calibri"/>
                  <a:cs typeface="Calibri"/>
                  <a:sym typeface="Calibri"/>
                </a:rPr>
                <a:t>), </a:t>
              </a:r>
              <a:endParaRPr sz="1500" dirty="0"/>
            </a:p>
          </p:txBody>
        </p:sp>
        <p:sp>
          <p:nvSpPr>
            <p:cNvPr id="3738" name="Google Shape;3738;p241"/>
            <p:cNvSpPr/>
            <p:nvPr/>
          </p:nvSpPr>
          <p:spPr>
            <a:xfrm>
              <a:off x="2715634" y="3799380"/>
              <a:ext cx="6531864" cy="580102"/>
            </a:xfrm>
            <a:custGeom>
              <a:avLst/>
              <a:gdLst/>
              <a:ahLst/>
              <a:cxnLst/>
              <a:rect l="l" t="t" r="r" b="b"/>
              <a:pathLst>
                <a:path w="120000" h="120000" extrusionOk="0">
                  <a:moveTo>
                    <a:pt x="120000" y="0"/>
                  </a:moveTo>
                  <a:lnTo>
                    <a:pt x="120000" y="63537"/>
                  </a:lnTo>
                  <a:lnTo>
                    <a:pt x="0" y="63537"/>
                  </a:lnTo>
                  <a:lnTo>
                    <a:pt x="0" y="12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41"/>
            <p:cNvSpPr txBox="1"/>
            <p:nvPr/>
          </p:nvSpPr>
          <p:spPr>
            <a:xfrm>
              <a:off x="5817557" y="4086375"/>
              <a:ext cx="328017"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40" name="Google Shape;3740;p241"/>
            <p:cNvSpPr/>
            <p:nvPr/>
          </p:nvSpPr>
          <p:spPr>
            <a:xfrm>
              <a:off x="7919883" y="220804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41"/>
            <p:cNvSpPr txBox="1"/>
            <p:nvPr/>
          </p:nvSpPr>
          <p:spPr>
            <a:xfrm>
              <a:off x="7919883" y="220804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Support &amp; Services</a:t>
              </a:r>
              <a:r>
                <a:rPr lang="en-US" sz="1600" b="1" dirty="0">
                  <a:solidFill>
                    <a:schemeClr val="lt1"/>
                  </a:solidFill>
                  <a:latin typeface="Calibri"/>
                  <a:ea typeface="Calibri"/>
                  <a:cs typeface="Calibri"/>
                  <a:sym typeface="Calibri"/>
                </a:rPr>
                <a:t>: </a:t>
              </a:r>
              <a:r>
                <a:rPr lang="en-US" sz="1600" dirty="0">
                  <a:solidFill>
                    <a:schemeClr val="lt1"/>
                  </a:solidFill>
                  <a:latin typeface="Calibri"/>
                  <a:ea typeface="Calibri"/>
                  <a:cs typeface="Calibri"/>
                  <a:sym typeface="Calibri"/>
                </a:rPr>
                <a:t>Azure Advisor, Azure Monitor, Azure Service Health</a:t>
              </a:r>
              <a:endParaRPr sz="1600" dirty="0"/>
            </a:p>
          </p:txBody>
        </p:sp>
        <p:sp>
          <p:nvSpPr>
            <p:cNvPr id="3742" name="Google Shape;3742;p241"/>
            <p:cNvSpPr/>
            <p:nvPr/>
          </p:nvSpPr>
          <p:spPr>
            <a:xfrm>
              <a:off x="4041449" y="516273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41"/>
            <p:cNvSpPr txBox="1"/>
            <p:nvPr/>
          </p:nvSpPr>
          <p:spPr>
            <a:xfrm>
              <a:off x="4316232" y="5205395"/>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44" name="Google Shape;3744;p241"/>
            <p:cNvSpPr/>
            <p:nvPr/>
          </p:nvSpPr>
          <p:spPr>
            <a:xfrm>
              <a:off x="1388019" y="4411883"/>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41"/>
            <p:cNvSpPr txBox="1"/>
            <p:nvPr/>
          </p:nvSpPr>
          <p:spPr>
            <a:xfrm>
              <a:off x="1388019" y="4411883"/>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Portability</a:t>
              </a:r>
              <a:r>
                <a:rPr lang="en-US" sz="1600" b="1" dirty="0">
                  <a:solidFill>
                    <a:schemeClr val="lt1"/>
                  </a:solidFill>
                  <a:latin typeface="Calibri"/>
                  <a:ea typeface="Calibri"/>
                  <a:cs typeface="Calibri"/>
                  <a:sym typeface="Calibri"/>
                </a:rPr>
                <a:t>: </a:t>
              </a:r>
              <a:r>
                <a:rPr lang="en-US" sz="1600" dirty="0">
                  <a:solidFill>
                    <a:schemeClr val="lt1"/>
                  </a:solidFill>
                  <a:latin typeface="Calibri"/>
                  <a:ea typeface="Calibri"/>
                  <a:cs typeface="Calibri"/>
                  <a:sym typeface="Calibri"/>
                </a:rPr>
                <a:t>Azure Resource Manager (ARM) Templates, Azure Migrate, Azure Blueprint</a:t>
              </a:r>
              <a:endParaRPr sz="1600" dirty="0">
                <a:solidFill>
                  <a:schemeClr val="lt1"/>
                </a:solidFill>
                <a:latin typeface="Calibri"/>
                <a:ea typeface="Calibri"/>
                <a:cs typeface="Calibri"/>
                <a:sym typeface="Calibri"/>
              </a:endParaRPr>
            </a:p>
          </p:txBody>
        </p:sp>
        <p:sp>
          <p:nvSpPr>
            <p:cNvPr id="3746" name="Google Shape;3746;p241"/>
            <p:cNvSpPr/>
            <p:nvPr/>
          </p:nvSpPr>
          <p:spPr>
            <a:xfrm>
              <a:off x="7307381" y="516273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41"/>
            <p:cNvSpPr txBox="1"/>
            <p:nvPr/>
          </p:nvSpPr>
          <p:spPr>
            <a:xfrm>
              <a:off x="7582165" y="5205395"/>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48" name="Google Shape;3748;p241"/>
            <p:cNvSpPr/>
            <p:nvPr/>
          </p:nvSpPr>
          <p:spPr>
            <a:xfrm>
              <a:off x="4653951" y="4411883"/>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41"/>
            <p:cNvSpPr txBox="1"/>
            <p:nvPr/>
          </p:nvSpPr>
          <p:spPr>
            <a:xfrm>
              <a:off x="4653951" y="4411883"/>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Compatibility</a:t>
              </a:r>
              <a:r>
                <a:rPr lang="en-US" sz="1600" b="1" dirty="0">
                  <a:solidFill>
                    <a:schemeClr val="lt1"/>
                  </a:solidFill>
                  <a:latin typeface="Calibri"/>
                  <a:ea typeface="Calibri"/>
                  <a:cs typeface="Calibri"/>
                  <a:sym typeface="Calibri"/>
                </a:rPr>
                <a:t>: </a:t>
              </a:r>
              <a:r>
                <a:rPr lang="en-US" sz="1600" dirty="0">
                  <a:solidFill>
                    <a:schemeClr val="lt1"/>
                  </a:solidFill>
                  <a:latin typeface="Calibri"/>
                  <a:ea typeface="Calibri"/>
                  <a:cs typeface="Calibri"/>
                  <a:sym typeface="Calibri"/>
                </a:rPr>
                <a:t>with Azure DevOps CICD Pipeline, Azure arch, ubuntu server, Docker Images</a:t>
              </a:r>
              <a:endParaRPr sz="1600" dirty="0"/>
            </a:p>
          </p:txBody>
        </p:sp>
        <p:sp>
          <p:nvSpPr>
            <p:cNvPr id="3750" name="Google Shape;3750;p241"/>
            <p:cNvSpPr/>
            <p:nvPr/>
          </p:nvSpPr>
          <p:spPr>
            <a:xfrm>
              <a:off x="7919883" y="4411883"/>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41"/>
            <p:cNvSpPr txBox="1"/>
            <p:nvPr/>
          </p:nvSpPr>
          <p:spPr>
            <a:xfrm>
              <a:off x="7919883" y="4411883"/>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Containerization &amp; Orchestration </a:t>
              </a:r>
              <a:r>
                <a:rPr lang="en-US" sz="1600" b="1" dirty="0">
                  <a:solidFill>
                    <a:schemeClr val="lt1"/>
                  </a:solidFill>
                  <a:latin typeface="Calibri"/>
                  <a:ea typeface="Calibri"/>
                  <a:cs typeface="Calibri"/>
                  <a:sym typeface="Calibri"/>
                </a:rPr>
                <a:t>: </a:t>
              </a:r>
              <a:r>
                <a:rPr lang="en-US" sz="1600" dirty="0">
                  <a:solidFill>
                    <a:schemeClr val="lt1"/>
                  </a:solidFill>
                  <a:latin typeface="Calibri"/>
                  <a:ea typeface="Calibri"/>
                  <a:cs typeface="Calibri"/>
                  <a:sym typeface="Calibri"/>
                </a:rPr>
                <a:t>Docker &amp; Kubernetes</a:t>
              </a:r>
              <a:endParaRPr sz="1600" dirty="0"/>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56"/>
        <p:cNvGrpSpPr/>
        <p:nvPr/>
      </p:nvGrpSpPr>
      <p:grpSpPr>
        <a:xfrm>
          <a:off x="0" y="0"/>
          <a:ext cx="0" cy="0"/>
          <a:chOff x="0" y="0"/>
          <a:chExt cx="0" cy="0"/>
        </a:xfrm>
      </p:grpSpPr>
      <p:graphicFrame>
        <p:nvGraphicFramePr>
          <p:cNvPr id="3757" name="Google Shape;3757;p242"/>
          <p:cNvGraphicFramePr/>
          <p:nvPr/>
        </p:nvGraphicFramePr>
        <p:xfrm>
          <a:off x="181275" y="973392"/>
          <a:ext cx="11829450" cy="5632795"/>
        </p:xfrm>
        <a:graphic>
          <a:graphicData uri="http://schemas.openxmlformats.org/drawingml/2006/table">
            <a:tbl>
              <a:tblPr>
                <a:noFill/>
              </a:tblPr>
              <a:tblGrid>
                <a:gridCol w="1135775">
                  <a:extLst>
                    <a:ext uri="{9D8B030D-6E8A-4147-A177-3AD203B41FA5}">
                      <a16:colId xmlns:a16="http://schemas.microsoft.com/office/drawing/2014/main" val="20000"/>
                    </a:ext>
                  </a:extLst>
                </a:gridCol>
                <a:gridCol w="2695075">
                  <a:extLst>
                    <a:ext uri="{9D8B030D-6E8A-4147-A177-3AD203B41FA5}">
                      <a16:colId xmlns:a16="http://schemas.microsoft.com/office/drawing/2014/main" val="20001"/>
                    </a:ext>
                  </a:extLst>
                </a:gridCol>
                <a:gridCol w="7998600">
                  <a:extLst>
                    <a:ext uri="{9D8B030D-6E8A-4147-A177-3AD203B41FA5}">
                      <a16:colId xmlns:a16="http://schemas.microsoft.com/office/drawing/2014/main" val="20002"/>
                    </a:ext>
                  </a:extLst>
                </a:gridCol>
              </a:tblGrid>
              <a:tr h="535625">
                <a:tc>
                  <a:txBody>
                    <a:bodyPr/>
                    <a:lstStyle/>
                    <a:p>
                      <a:pPr marL="0" marR="0" lvl="0" indent="0" algn="l" rtl="0">
                        <a:spcBef>
                          <a:spcPts val="0"/>
                        </a:spcBef>
                        <a:spcAft>
                          <a:spcPts val="0"/>
                        </a:spcAft>
                        <a:buNone/>
                      </a:pPr>
                      <a:r>
                        <a:rPr lang="en-US" sz="2000" b="0" cap="none">
                          <a:solidFill>
                            <a:schemeClr val="lt1"/>
                          </a:solidFill>
                        </a:rPr>
                        <a:t>Aspect</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cap="none">
                          <a:solidFill>
                            <a:schemeClr val="lt1"/>
                          </a:solidFill>
                        </a:rPr>
                        <a:t>Description</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cap="none">
                          <a:solidFill>
                            <a:schemeClr val="lt1"/>
                          </a:solidFill>
                        </a:rPr>
                        <a:t>Example</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387775">
                <a:tc>
                  <a:txBody>
                    <a:bodyPr/>
                    <a:lstStyle/>
                    <a:p>
                      <a:pPr marL="0" marR="0" lvl="0" indent="0" algn="l" rtl="0">
                        <a:spcBef>
                          <a:spcPts val="0"/>
                        </a:spcBef>
                        <a:spcAft>
                          <a:spcPts val="0"/>
                        </a:spcAft>
                        <a:buNone/>
                      </a:pPr>
                      <a:r>
                        <a:rPr lang="en-US" sz="1700" b="1" cap="none">
                          <a:solidFill>
                            <a:schemeClr val="dk1"/>
                          </a:solidFill>
                        </a:rPr>
                        <a:t>Scalability</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700" cap="none">
                          <a:solidFill>
                            <a:schemeClr val="dk1"/>
                          </a:solidFill>
                        </a:rPr>
                        <a:t>Ability to handle increasing workload by efficiently allocating and distributing resources, such as compute power and storage, to accommodate growing demand.</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1700"/>
                        <a:buFont typeface="Arial"/>
                        <a:buChar char="•"/>
                      </a:pPr>
                      <a:r>
                        <a:rPr lang="en-US" sz="1700" cap="none">
                          <a:solidFill>
                            <a:schemeClr val="dk1"/>
                          </a:solidFill>
                        </a:rPr>
                        <a:t>Autoscaling of Azure App Service instances based on CPU utilization or incoming requests.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Utilize Azure App Services for Web Apps or Azure Kubernetes Service (AKS) for containerized applications to easily scale horizontally based on demand.</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Implement autoscaling rules based on metrics like CPU utilization, incoming request count, or custom application metrics.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Use Azure Load Balancer or Azure Traffic Manager to distribute traffic evenly across multiple instances of your application.</a:t>
                      </a:r>
                      <a:endParaRPr sz="1700" cap="none">
                        <a:solidFill>
                          <a:schemeClr val="dk1"/>
                        </a:solidFill>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387775">
                <a:tc>
                  <a:txBody>
                    <a:bodyPr/>
                    <a:lstStyle/>
                    <a:p>
                      <a:pPr marL="0" marR="0" lvl="0" indent="0" algn="l" rtl="0">
                        <a:spcBef>
                          <a:spcPts val="0"/>
                        </a:spcBef>
                        <a:spcAft>
                          <a:spcPts val="0"/>
                        </a:spcAft>
                        <a:buNone/>
                      </a:pPr>
                      <a:r>
                        <a:rPr lang="en-US" sz="1700" b="1" cap="none">
                          <a:solidFill>
                            <a:schemeClr val="dk1"/>
                          </a:solidFill>
                        </a:rPr>
                        <a:t>Flexibility</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700" cap="none">
                          <a:solidFill>
                            <a:schemeClr val="dk1"/>
                          </a:solidFill>
                        </a:rPr>
                        <a:t>Capability to adapt and evolve the application architecture and components easily to meet changing business requirements or technology advancements.</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700"/>
                        <a:buFont typeface="Arial"/>
                        <a:buNone/>
                      </a:pPr>
                      <a:endParaRPr sz="1700" cap="none">
                        <a:solidFill>
                          <a:schemeClr val="dk1"/>
                        </a:solidFill>
                      </a:endParaRPr>
                    </a:p>
                    <a:p>
                      <a:pPr marL="285750" marR="0" lvl="0" indent="-285750" algn="l" rtl="0">
                        <a:spcBef>
                          <a:spcPts val="0"/>
                        </a:spcBef>
                        <a:spcAft>
                          <a:spcPts val="0"/>
                        </a:spcAft>
                        <a:buClr>
                          <a:schemeClr val="dk1"/>
                        </a:buClr>
                        <a:buSzPts val="1700"/>
                        <a:buFont typeface="Arial"/>
                        <a:buChar char="•"/>
                      </a:pPr>
                      <a:r>
                        <a:rPr lang="en-US" sz="1700" cap="none">
                          <a:solidFill>
                            <a:schemeClr val="dk1"/>
                          </a:solidFill>
                        </a:rPr>
                        <a:t>Deployment of microservices architecture using Azure Kubernetes Service (AKS) to independently scale and update components.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Adopt a microservices architecture, allowing independent deployment and scaling of individual components.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Use containerization with Docker and Kubernetes to package and deploy applications consistently across different environments.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Utilize Azure DevOps for CI/CD pipelines to automate build, test, and deployment processes, enabling rapid iteration and delivery.</a:t>
                      </a:r>
                      <a:endParaRPr/>
                    </a:p>
                    <a:p>
                      <a:pPr marL="0" marR="0" lvl="0" indent="0" algn="l" rtl="0">
                        <a:spcBef>
                          <a:spcPts val="0"/>
                        </a:spcBef>
                        <a:spcAft>
                          <a:spcPts val="0"/>
                        </a:spcAft>
                        <a:buNone/>
                      </a:pPr>
                      <a:endParaRPr sz="1700" cap="none">
                        <a:solidFill>
                          <a:schemeClr val="dk1"/>
                        </a:solidFill>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61"/>
        <p:cNvGrpSpPr/>
        <p:nvPr/>
      </p:nvGrpSpPr>
      <p:grpSpPr>
        <a:xfrm>
          <a:off x="0" y="0"/>
          <a:ext cx="0" cy="0"/>
          <a:chOff x="0" y="0"/>
          <a:chExt cx="0" cy="0"/>
        </a:xfrm>
      </p:grpSpPr>
      <p:graphicFrame>
        <p:nvGraphicFramePr>
          <p:cNvPr id="3762" name="Google Shape;3762;p243"/>
          <p:cNvGraphicFramePr/>
          <p:nvPr/>
        </p:nvGraphicFramePr>
        <p:xfrm>
          <a:off x="181275" y="1094138"/>
          <a:ext cx="11829450" cy="5097170"/>
        </p:xfrm>
        <a:graphic>
          <a:graphicData uri="http://schemas.openxmlformats.org/drawingml/2006/table">
            <a:tbl>
              <a:tblPr>
                <a:noFill/>
              </a:tblPr>
              <a:tblGrid>
                <a:gridCol w="1135775">
                  <a:extLst>
                    <a:ext uri="{9D8B030D-6E8A-4147-A177-3AD203B41FA5}">
                      <a16:colId xmlns:a16="http://schemas.microsoft.com/office/drawing/2014/main" val="20000"/>
                    </a:ext>
                  </a:extLst>
                </a:gridCol>
                <a:gridCol w="2695075">
                  <a:extLst>
                    <a:ext uri="{9D8B030D-6E8A-4147-A177-3AD203B41FA5}">
                      <a16:colId xmlns:a16="http://schemas.microsoft.com/office/drawing/2014/main" val="20001"/>
                    </a:ext>
                  </a:extLst>
                </a:gridCol>
                <a:gridCol w="7998600">
                  <a:extLst>
                    <a:ext uri="{9D8B030D-6E8A-4147-A177-3AD203B41FA5}">
                      <a16:colId xmlns:a16="http://schemas.microsoft.com/office/drawing/2014/main" val="20002"/>
                    </a:ext>
                  </a:extLst>
                </a:gridCol>
              </a:tblGrid>
              <a:tr h="1387775">
                <a:tc>
                  <a:txBody>
                    <a:bodyPr/>
                    <a:lstStyle/>
                    <a:p>
                      <a:pPr marL="0" marR="0" lvl="0" indent="0" algn="l" rtl="0">
                        <a:spcBef>
                          <a:spcPts val="0"/>
                        </a:spcBef>
                        <a:spcAft>
                          <a:spcPts val="0"/>
                        </a:spcAft>
                        <a:buNone/>
                      </a:pPr>
                      <a:r>
                        <a:rPr lang="en-US" sz="1700" b="1" cap="none">
                          <a:solidFill>
                            <a:schemeClr val="dk1"/>
                          </a:solidFill>
                        </a:rPr>
                        <a:t>Reliability</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700" cap="none">
                          <a:solidFill>
                            <a:schemeClr val="dk1"/>
                          </a:solidFill>
                        </a:rPr>
                        <a:t>Ensuring consistent and dependable operation of the application, minimizing downtime and data loss through fault tolerance mechanisms and robust error handling strategies.</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1700"/>
                        <a:buFont typeface="Arial"/>
                        <a:buChar char="•"/>
                      </a:pPr>
                      <a:r>
                        <a:rPr lang="en-US" sz="1700" cap="none">
                          <a:solidFill>
                            <a:schemeClr val="dk1"/>
                          </a:solidFill>
                        </a:rPr>
                        <a:t>Implementation of redundant storage solutions like Azure Blob Storage with Geo-replication to ensure data availability across regions.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Implement health checks and application monitoring using Azure Application Insights or similar tools to proactively detect and respond to issues.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Design for fault tolerance by using retry policies, circuit breakers, and graceful degradation to handle transient failures.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Leverage Azure Blob Storage for durable storage and enable geo-replication for redundancy and disaster recovery.</a:t>
                      </a:r>
                      <a:endParaRPr/>
                    </a:p>
                    <a:p>
                      <a:pPr marL="0" marR="0" lvl="0" indent="0" algn="l" rtl="0">
                        <a:spcBef>
                          <a:spcPts val="0"/>
                        </a:spcBef>
                        <a:spcAft>
                          <a:spcPts val="0"/>
                        </a:spcAft>
                        <a:buNone/>
                      </a:pPr>
                      <a:endParaRPr sz="1700" cap="none">
                        <a:solidFill>
                          <a:schemeClr val="dk1"/>
                        </a:solidFill>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387775">
                <a:tc>
                  <a:txBody>
                    <a:bodyPr/>
                    <a:lstStyle/>
                    <a:p>
                      <a:pPr marL="0" marR="0" lvl="0" indent="0" algn="l" rtl="0">
                        <a:spcBef>
                          <a:spcPts val="0"/>
                        </a:spcBef>
                        <a:spcAft>
                          <a:spcPts val="0"/>
                        </a:spcAft>
                        <a:buNone/>
                      </a:pPr>
                      <a:r>
                        <a:rPr lang="en-US" sz="1700" b="1" cap="none">
                          <a:solidFill>
                            <a:schemeClr val="dk1"/>
                          </a:solidFill>
                        </a:rPr>
                        <a:t>Availability</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700" cap="none">
                          <a:solidFill>
                            <a:schemeClr val="dk1"/>
                          </a:solidFill>
                        </a:rPr>
                        <a:t>Guaranteeing that the application remains accessible and operational over time, achieving high uptime and providing seamless user experiences even during maintenance or failures.</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285750" marR="0" lvl="0" indent="-285750" algn="l" rtl="0">
                        <a:spcBef>
                          <a:spcPts val="0"/>
                        </a:spcBef>
                        <a:spcAft>
                          <a:spcPts val="0"/>
                        </a:spcAft>
                        <a:buClr>
                          <a:schemeClr val="dk1"/>
                        </a:buClr>
                        <a:buSzPts val="1700"/>
                        <a:buFont typeface="Arial"/>
                        <a:buChar char="•"/>
                      </a:pPr>
                      <a:r>
                        <a:rPr lang="en-US" sz="1700" cap="none">
                          <a:solidFill>
                            <a:schemeClr val="dk1"/>
                          </a:solidFill>
                        </a:rPr>
                        <a:t>Utilization of Azure Traffic Manager to distribute traffic across multiple Azure regions, enabling failover and load balancing for improved availability and performance.</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Deploy applications across multiple Azure regions for geographic redundancy and fault tolerance.</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Use Azure Traffic Manager for DNS-based global load balancing to route traffic to the nearest healthy endpoint.</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Implement Azure Application Gateway or Azure Front Door for HTTP load balancing, SSL termination, and application-level routing.</a:t>
                      </a:r>
                      <a:endParaRPr/>
                    </a:p>
                    <a:p>
                      <a:pPr marL="0" marR="0" lvl="0" indent="0" algn="l" rtl="0">
                        <a:spcBef>
                          <a:spcPts val="0"/>
                        </a:spcBef>
                        <a:spcAft>
                          <a:spcPts val="0"/>
                        </a:spcAft>
                        <a:buNone/>
                      </a:pPr>
                      <a:endParaRPr sz="1700" cap="none">
                        <a:solidFill>
                          <a:schemeClr val="dk1"/>
                        </a:solidFill>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78"/>
        <p:cNvGrpSpPr/>
        <p:nvPr/>
      </p:nvGrpSpPr>
      <p:grpSpPr>
        <a:xfrm>
          <a:off x="0" y="0"/>
          <a:ext cx="0" cy="0"/>
          <a:chOff x="0" y="0"/>
          <a:chExt cx="0" cy="0"/>
        </a:xfrm>
      </p:grpSpPr>
      <p:sp>
        <p:nvSpPr>
          <p:cNvPr id="3779" name="Google Shape;3779;p246"/>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780" name="Google Shape;3780;p246"/>
          <p:cNvPicPr preferRelativeResize="0"/>
          <p:nvPr/>
        </p:nvPicPr>
        <p:blipFill rotWithShape="1">
          <a:blip r:embed="rId3">
            <a:alphaModFix/>
          </a:blip>
          <a:srcRect/>
          <a:stretch/>
        </p:blipFill>
        <p:spPr>
          <a:xfrm>
            <a:off x="915987" y="842010"/>
            <a:ext cx="10360025" cy="517398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84"/>
        <p:cNvGrpSpPr/>
        <p:nvPr/>
      </p:nvGrpSpPr>
      <p:grpSpPr>
        <a:xfrm>
          <a:off x="0" y="0"/>
          <a:ext cx="0" cy="0"/>
          <a:chOff x="0" y="0"/>
          <a:chExt cx="0" cy="0"/>
        </a:xfrm>
      </p:grpSpPr>
      <p:sp>
        <p:nvSpPr>
          <p:cNvPr id="3785" name="Google Shape;3785;p247"/>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786" name="Google Shape;3786;p247"/>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endParaRPr/>
          </a:p>
        </p:txBody>
      </p:sp>
      <p:pic>
        <p:nvPicPr>
          <p:cNvPr id="3787" name="Google Shape;3787;p247"/>
          <p:cNvPicPr preferRelativeResize="0"/>
          <p:nvPr/>
        </p:nvPicPr>
        <p:blipFill rotWithShape="1">
          <a:blip r:embed="rId3">
            <a:alphaModFix/>
          </a:blip>
          <a:srcRect/>
          <a:stretch/>
        </p:blipFill>
        <p:spPr>
          <a:xfrm>
            <a:off x="2687638" y="1826895"/>
            <a:ext cx="6816725" cy="320421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grpSp>
        <p:nvGrpSpPr>
          <p:cNvPr id="3792" name="Google Shape;3792;p248"/>
          <p:cNvGrpSpPr/>
          <p:nvPr/>
        </p:nvGrpSpPr>
        <p:grpSpPr>
          <a:xfrm>
            <a:off x="617605" y="210319"/>
            <a:ext cx="11301412" cy="5975350"/>
            <a:chOff x="1267" y="590"/>
            <a:chExt cx="17799" cy="9411"/>
          </a:xfrm>
        </p:grpSpPr>
        <p:pic>
          <p:nvPicPr>
            <p:cNvPr id="3793" name="Google Shape;3793;p248"/>
            <p:cNvPicPr preferRelativeResize="0"/>
            <p:nvPr/>
          </p:nvPicPr>
          <p:blipFill rotWithShape="1">
            <a:blip r:embed="rId3">
              <a:alphaModFix/>
            </a:blip>
            <a:srcRect/>
            <a:stretch/>
          </p:blipFill>
          <p:spPr>
            <a:xfrm>
              <a:off x="15290" y="590"/>
              <a:ext cx="3776" cy="1061"/>
            </a:xfrm>
            <a:prstGeom prst="rect">
              <a:avLst/>
            </a:prstGeom>
            <a:noFill/>
            <a:ln>
              <a:noFill/>
            </a:ln>
          </p:spPr>
        </p:pic>
        <p:pic>
          <p:nvPicPr>
            <p:cNvPr id="3794" name="Google Shape;3794;p248"/>
            <p:cNvPicPr preferRelativeResize="0"/>
            <p:nvPr/>
          </p:nvPicPr>
          <p:blipFill rotWithShape="1">
            <a:blip r:embed="rId4">
              <a:alphaModFix/>
            </a:blip>
            <a:srcRect/>
            <a:stretch/>
          </p:blipFill>
          <p:spPr>
            <a:xfrm>
              <a:off x="1267" y="1665"/>
              <a:ext cx="15216" cy="8336"/>
            </a:xfrm>
            <a:prstGeom prst="rect">
              <a:avLst/>
            </a:prstGeom>
            <a:noFill/>
            <a:ln>
              <a:noFill/>
            </a:ln>
          </p:spPr>
        </p:pic>
      </p:grpSp>
      <p:pic>
        <p:nvPicPr>
          <p:cNvPr id="3795" name="Google Shape;3795;p248">
            <a:hlinkClick r:id="rId5" action="ppaction://hlinksldjump"/>
          </p:cNvPr>
          <p:cNvPicPr preferRelativeResize="0"/>
          <p:nvPr/>
        </p:nvPicPr>
        <p:blipFill rotWithShape="1">
          <a:blip r:embed="rId6">
            <a:alphaModFix/>
          </a:blip>
          <a:srcRect/>
          <a:stretch/>
        </p:blipFill>
        <p:spPr>
          <a:xfrm>
            <a:off x="-3647090" y="623574"/>
            <a:ext cx="3048000" cy="1714500"/>
          </a:xfrm>
          <a:prstGeom prst="rect">
            <a:avLst/>
          </a:prstGeom>
          <a:noFill/>
          <a:ln w="9525" cap="flat" cmpd="sng">
            <a:solidFill>
              <a:srgbClr val="D3D3D3"/>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99"/>
        <p:cNvGrpSpPr/>
        <p:nvPr/>
      </p:nvGrpSpPr>
      <p:grpSpPr>
        <a:xfrm>
          <a:off x="0" y="0"/>
          <a:ext cx="0" cy="0"/>
          <a:chOff x="0" y="0"/>
          <a:chExt cx="0" cy="0"/>
        </a:xfrm>
      </p:grpSpPr>
      <p:pic>
        <p:nvPicPr>
          <p:cNvPr id="3802" name="Google Shape;3802;p249"/>
          <p:cNvPicPr preferRelativeResize="0"/>
          <p:nvPr/>
        </p:nvPicPr>
        <p:blipFill rotWithShape="1">
          <a:blip r:embed="rId3">
            <a:alphaModFix/>
          </a:blip>
          <a:srcRect/>
          <a:stretch/>
        </p:blipFill>
        <p:spPr>
          <a:xfrm>
            <a:off x="1156017" y="659130"/>
            <a:ext cx="9879965" cy="553974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06"/>
        <p:cNvGrpSpPr/>
        <p:nvPr/>
      </p:nvGrpSpPr>
      <p:grpSpPr>
        <a:xfrm>
          <a:off x="0" y="0"/>
          <a:ext cx="0" cy="0"/>
          <a:chOff x="0" y="0"/>
          <a:chExt cx="0" cy="0"/>
        </a:xfrm>
      </p:grpSpPr>
      <p:pic>
        <p:nvPicPr>
          <p:cNvPr id="3807" name="Google Shape;3807;p250"/>
          <p:cNvPicPr preferRelativeResize="0">
            <a:picLocks noGrp="1"/>
          </p:cNvPicPr>
          <p:nvPr>
            <p:ph type="body" idx="1"/>
          </p:nvPr>
        </p:nvPicPr>
        <p:blipFill rotWithShape="1">
          <a:blip r:embed="rId3">
            <a:alphaModFix/>
          </a:blip>
          <a:srcRect/>
          <a:stretch/>
        </p:blipFill>
        <p:spPr>
          <a:xfrm>
            <a:off x="661267" y="434719"/>
            <a:ext cx="10479698" cy="598856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5C4A6-5FC1-A3CE-2B48-F22469ED4D69}"/>
              </a:ext>
            </a:extLst>
          </p:cNvPr>
          <p:cNvSpPr>
            <a:spLocks noGrp="1"/>
          </p:cNvSpPr>
          <p:nvPr>
            <p:ph type="title"/>
          </p:nvPr>
        </p:nvSpPr>
        <p:spPr>
          <a:xfrm>
            <a:off x="5168462" y="2539617"/>
            <a:ext cx="2209801" cy="990709"/>
          </a:xfrm>
        </p:spPr>
        <p:txBody>
          <a:bodyPr/>
          <a:lstStyle/>
          <a:p>
            <a:r>
              <a:rPr lang="en-US" dirty="0"/>
              <a:t>Caching</a:t>
            </a:r>
            <a:endParaRPr lang="en-IN" dirty="0"/>
          </a:p>
        </p:txBody>
      </p:sp>
    </p:spTree>
    <p:extLst>
      <p:ext uri="{BB962C8B-B14F-4D97-AF65-F5344CB8AC3E}">
        <p14:creationId xmlns:p14="http://schemas.microsoft.com/office/powerpoint/2010/main" val="7416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12"/>
        <p:cNvGrpSpPr/>
        <p:nvPr/>
      </p:nvGrpSpPr>
      <p:grpSpPr>
        <a:xfrm>
          <a:off x="0" y="0"/>
          <a:ext cx="0" cy="0"/>
          <a:chOff x="0" y="0"/>
          <a:chExt cx="0" cy="0"/>
        </a:xfrm>
      </p:grpSpPr>
      <p:pic>
        <p:nvPicPr>
          <p:cNvPr id="3813" name="Google Shape;3813;p251" descr="A Step by Step Guide to In-Memory Caching in ASP.NET Core"/>
          <p:cNvPicPr preferRelativeResize="0"/>
          <p:nvPr/>
        </p:nvPicPr>
        <p:blipFill rotWithShape="1">
          <a:blip r:embed="rId3">
            <a:alphaModFix/>
          </a:blip>
          <a:srcRect/>
          <a:stretch/>
        </p:blipFill>
        <p:spPr>
          <a:xfrm>
            <a:off x="0" y="79558"/>
            <a:ext cx="2741735" cy="2470173"/>
          </a:xfrm>
          <a:prstGeom prst="rect">
            <a:avLst/>
          </a:prstGeom>
          <a:noFill/>
          <a:ln>
            <a:noFill/>
          </a:ln>
        </p:spPr>
      </p:pic>
      <p:pic>
        <p:nvPicPr>
          <p:cNvPr id="3814" name="Google Shape;3814;p251" descr="Distributed Caching in ASP.NET Core with Redis - Sahan Serasinghe -  Engineering Blog"/>
          <p:cNvPicPr preferRelativeResize="0"/>
          <p:nvPr/>
        </p:nvPicPr>
        <p:blipFill rotWithShape="1">
          <a:blip r:embed="rId4">
            <a:alphaModFix/>
          </a:blip>
          <a:srcRect/>
          <a:stretch/>
        </p:blipFill>
        <p:spPr>
          <a:xfrm>
            <a:off x="3343395" y="227947"/>
            <a:ext cx="3078426" cy="2044666"/>
          </a:xfrm>
          <a:prstGeom prst="rect">
            <a:avLst/>
          </a:prstGeom>
          <a:noFill/>
          <a:ln>
            <a:noFill/>
          </a:ln>
        </p:spPr>
      </p:pic>
      <p:graphicFrame>
        <p:nvGraphicFramePr>
          <p:cNvPr id="3815" name="Google Shape;3815;p251"/>
          <p:cNvGraphicFramePr/>
          <p:nvPr/>
        </p:nvGraphicFramePr>
        <p:xfrm>
          <a:off x="27026" y="2679384"/>
          <a:ext cx="12081550" cy="4205665"/>
        </p:xfrm>
        <a:graphic>
          <a:graphicData uri="http://schemas.openxmlformats.org/drawingml/2006/table">
            <a:tbl>
              <a:tblPr firstRow="1" firstCol="1" bandRow="1">
                <a:noFill/>
              </a:tblPr>
              <a:tblGrid>
                <a:gridCol w="1387925">
                  <a:extLst>
                    <a:ext uri="{9D8B030D-6E8A-4147-A177-3AD203B41FA5}">
                      <a16:colId xmlns:a16="http://schemas.microsoft.com/office/drawing/2014/main" val="20000"/>
                    </a:ext>
                  </a:extLst>
                </a:gridCol>
                <a:gridCol w="2112600">
                  <a:extLst>
                    <a:ext uri="{9D8B030D-6E8A-4147-A177-3AD203B41FA5}">
                      <a16:colId xmlns:a16="http://schemas.microsoft.com/office/drawing/2014/main" val="20001"/>
                    </a:ext>
                  </a:extLst>
                </a:gridCol>
                <a:gridCol w="3928850">
                  <a:extLst>
                    <a:ext uri="{9D8B030D-6E8A-4147-A177-3AD203B41FA5}">
                      <a16:colId xmlns:a16="http://schemas.microsoft.com/office/drawing/2014/main" val="20002"/>
                    </a:ext>
                  </a:extLst>
                </a:gridCol>
                <a:gridCol w="4652175">
                  <a:extLst>
                    <a:ext uri="{9D8B030D-6E8A-4147-A177-3AD203B41FA5}">
                      <a16:colId xmlns:a16="http://schemas.microsoft.com/office/drawing/2014/main" val="20003"/>
                    </a:ext>
                  </a:extLst>
                </a:gridCol>
              </a:tblGrid>
              <a:tr h="267625">
                <a:tc>
                  <a:txBody>
                    <a:bodyPr/>
                    <a:lstStyle/>
                    <a:p>
                      <a:pPr marL="0" marR="0" lvl="0" indent="0" algn="ctr" rtl="0">
                        <a:spcBef>
                          <a:spcPts val="0"/>
                        </a:spcBef>
                        <a:spcAft>
                          <a:spcPts val="0"/>
                        </a:spcAft>
                        <a:buNone/>
                      </a:pPr>
                      <a:r>
                        <a:rPr lang="en-US" sz="1600" u="none" strike="noStrike"/>
                        <a:t>Feature</a:t>
                      </a:r>
                      <a:endParaRPr sz="16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ctr" rtl="0">
                        <a:spcBef>
                          <a:spcPts val="0"/>
                        </a:spcBef>
                        <a:spcAft>
                          <a:spcPts val="0"/>
                        </a:spcAft>
                        <a:buNone/>
                      </a:pPr>
                      <a:r>
                        <a:rPr lang="en-US" sz="1600" u="none" strike="noStrike"/>
                        <a:t>.NET Core Caching</a:t>
                      </a:r>
                      <a:endParaRPr sz="16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ctr" rtl="0">
                        <a:spcBef>
                          <a:spcPts val="0"/>
                        </a:spcBef>
                        <a:spcAft>
                          <a:spcPts val="0"/>
                        </a:spcAft>
                        <a:buNone/>
                      </a:pPr>
                      <a:r>
                        <a:rPr lang="en-US" sz="1600" u="none" strike="noStrike"/>
                        <a:t>Redis</a:t>
                      </a:r>
                      <a:endParaRPr sz="16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ctr" rtl="0">
                        <a:spcBef>
                          <a:spcPts val="0"/>
                        </a:spcBef>
                        <a:spcAft>
                          <a:spcPts val="0"/>
                        </a:spcAft>
                        <a:buNone/>
                      </a:pPr>
                      <a:r>
                        <a:rPr lang="en-US" sz="1600" u="none" strike="noStrike"/>
                        <a:t>Azure Cache for Redis</a:t>
                      </a:r>
                      <a:endParaRPr sz="1600" b="1" i="0" u="none" strike="noStrike">
                        <a:solidFill>
                          <a:srgbClr val="FFFFFF"/>
                        </a:solidFill>
                        <a:latin typeface="Calibri"/>
                        <a:ea typeface="Calibri"/>
                        <a:cs typeface="Calibri"/>
                        <a:sym typeface="Calibri"/>
                      </a:endParaRPr>
                    </a:p>
                  </a:txBody>
                  <a:tcPr marL="6100" marR="6100" marT="6100" marB="0" anchor="ctr"/>
                </a:tc>
                <a:extLst>
                  <a:ext uri="{0D108BD9-81ED-4DB2-BD59-A6C34878D82A}">
                    <a16:rowId xmlns:a16="http://schemas.microsoft.com/office/drawing/2014/main" val="10000"/>
                  </a:ext>
                </a:extLst>
              </a:tr>
              <a:tr h="1834100">
                <a:tc>
                  <a:txBody>
                    <a:bodyPr/>
                    <a:lstStyle/>
                    <a:p>
                      <a:pPr marL="0" marR="0" lvl="0" indent="0" algn="l" rtl="0">
                        <a:spcBef>
                          <a:spcPts val="0"/>
                        </a:spcBef>
                        <a:spcAft>
                          <a:spcPts val="0"/>
                        </a:spcAft>
                        <a:buNone/>
                      </a:pPr>
                      <a:r>
                        <a:rPr lang="en-US" sz="1400" u="none" strike="noStrike"/>
                        <a:t>Type</a:t>
                      </a:r>
                      <a:endParaRPr sz="14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In-memory caching within the application process.</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dirty="0">
                          <a:solidFill>
                            <a:schemeClr val="dk1"/>
                          </a:solidFill>
                          <a:latin typeface="Calibri"/>
                          <a:ea typeface="Calibri"/>
                          <a:cs typeface="Calibri"/>
                          <a:sym typeface="Calibri"/>
                        </a:rPr>
                        <a:t>Standalone distributed caching system.</a:t>
                      </a:r>
                      <a:endParaRPr dirty="0"/>
                    </a:p>
                    <a:p>
                      <a:pPr marL="0" marR="0" lvl="0" indent="0" algn="l" rtl="0">
                        <a:spcBef>
                          <a:spcPts val="0"/>
                        </a:spcBef>
                        <a:spcAft>
                          <a:spcPts val="0"/>
                        </a:spcAft>
                        <a:buNone/>
                      </a:pPr>
                      <a:r>
                        <a:rPr lang="en-US" sz="1400" u="none" strike="noStrike" dirty="0">
                          <a:solidFill>
                            <a:schemeClr val="dk1"/>
                          </a:solidFill>
                          <a:latin typeface="Calibri"/>
                          <a:ea typeface="Calibri"/>
                          <a:cs typeface="Calibri"/>
                          <a:sym typeface="Calibri"/>
                        </a:rPr>
                        <a:t>open-source,</a:t>
                      </a:r>
                      <a:endParaRPr dirty="0"/>
                    </a:p>
                    <a:p>
                      <a:pPr marL="0" marR="0" lvl="0" indent="0" algn="l" rtl="0">
                        <a:spcBef>
                          <a:spcPts val="0"/>
                        </a:spcBef>
                        <a:spcAft>
                          <a:spcPts val="0"/>
                        </a:spcAft>
                        <a:buNone/>
                      </a:pPr>
                      <a:r>
                        <a:rPr lang="en-US" sz="1400" b="1" u="none" strike="noStrike" dirty="0">
                          <a:solidFill>
                            <a:schemeClr val="dk1"/>
                          </a:solidFill>
                          <a:latin typeface="Calibri"/>
                          <a:ea typeface="Calibri"/>
                          <a:cs typeface="Calibri"/>
                          <a:sym typeface="Calibri"/>
                        </a:rPr>
                        <a:t> in-memory data store that can be self-hosted or deployed on various cloud platforms, including Azure.</a:t>
                      </a:r>
                      <a:endParaRPr dirty="0"/>
                    </a:p>
                    <a:p>
                      <a:pPr marL="0" marR="0" lvl="0" indent="0" algn="l" rtl="0">
                        <a:spcBef>
                          <a:spcPts val="0"/>
                        </a:spcBef>
                        <a:spcAft>
                          <a:spcPts val="0"/>
                        </a:spcAft>
                        <a:buNone/>
                      </a:pPr>
                      <a:endParaRPr sz="1400" u="none" strike="noStrik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u="none" strike="noStrike" dirty="0">
                          <a:solidFill>
                            <a:schemeClr val="dk1"/>
                          </a:solidFill>
                          <a:latin typeface="Calibri"/>
                          <a:ea typeface="Calibri"/>
                          <a:cs typeface="Calibri"/>
                          <a:sym typeface="Calibri"/>
                        </a:rPr>
                        <a:t>Self-hosted</a:t>
                      </a:r>
                      <a:r>
                        <a:rPr lang="en-US" sz="1400" b="1" u="none" strike="noStrike" dirty="0">
                          <a:solidFill>
                            <a:schemeClr val="dk1"/>
                          </a:solidFill>
                          <a:latin typeface="Calibri"/>
                          <a:ea typeface="Calibri"/>
                          <a:cs typeface="Calibri"/>
                          <a:sym typeface="Calibri"/>
                        </a:rPr>
                        <a:t> Redis requires you to man</a:t>
                      </a:r>
                      <a:r>
                        <a:rPr lang="en-US" sz="1400" u="none" strike="noStrike" dirty="0">
                          <a:solidFill>
                            <a:schemeClr val="dk1"/>
                          </a:solidFill>
                          <a:latin typeface="Calibri"/>
                          <a:ea typeface="Calibri"/>
                          <a:cs typeface="Calibri"/>
                          <a:sym typeface="Calibri"/>
                        </a:rPr>
                        <a:t>age the infrastructure yourself, including deployment, maintenance, and monitoring.</a:t>
                      </a:r>
                      <a:endParaRPr sz="1400" u="none" strike="noStrike" dirty="0">
                        <a:solidFill>
                          <a:schemeClr val="dk1"/>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solidFill>
                            <a:schemeClr val="dk1"/>
                          </a:solidFill>
                          <a:latin typeface="Calibri"/>
                          <a:ea typeface="Calibri"/>
                          <a:cs typeface="Calibri"/>
                          <a:sym typeface="Calibri"/>
                        </a:rPr>
                        <a:t>Managed distributed caching service on Azure. Microsoft Azure handles the infrastructure management tasks such as deployment, scaling, patching, and monitoring. Azure Cache for Redis seamlessly integrates with other Azure services and features, such as Azure Monitor, Azure Security Center, Azure Virtual Network, and Azure Active Directory. </a:t>
                      </a:r>
                      <a:r>
                        <a:rPr lang="en-US" sz="1400" b="1" u="none" strike="noStrike">
                          <a:solidFill>
                            <a:schemeClr val="dk1"/>
                          </a:solidFill>
                          <a:latin typeface="Calibri"/>
                          <a:ea typeface="Calibri"/>
                          <a:cs typeface="Calibri"/>
                          <a:sym typeface="Calibri"/>
                        </a:rPr>
                        <a:t>This integration simplifies management, monitoring, and security configuration within the Azure ecosystem.</a:t>
                      </a:r>
                      <a:endParaRPr sz="1400" b="1" u="none" strike="noStrike">
                        <a:solidFill>
                          <a:schemeClr val="dk1"/>
                        </a:solidFill>
                        <a:latin typeface="Calibri"/>
                        <a:ea typeface="Calibri"/>
                        <a:cs typeface="Calibri"/>
                        <a:sym typeface="Calibri"/>
                      </a:endParaRPr>
                    </a:p>
                  </a:txBody>
                  <a:tcPr marL="6100" marR="6100" marT="6100" marB="0" anchor="ctr"/>
                </a:tc>
                <a:extLst>
                  <a:ext uri="{0D108BD9-81ED-4DB2-BD59-A6C34878D82A}">
                    <a16:rowId xmlns:a16="http://schemas.microsoft.com/office/drawing/2014/main" val="10001"/>
                  </a:ext>
                </a:extLst>
              </a:tr>
              <a:tr h="490075">
                <a:tc>
                  <a:txBody>
                    <a:bodyPr/>
                    <a:lstStyle/>
                    <a:p>
                      <a:pPr marL="0" marR="0" lvl="0" indent="0" algn="l" rtl="0">
                        <a:spcBef>
                          <a:spcPts val="0"/>
                        </a:spcBef>
                        <a:spcAft>
                          <a:spcPts val="0"/>
                        </a:spcAft>
                        <a:buNone/>
                      </a:pPr>
                      <a:r>
                        <a:rPr lang="en-US" sz="1400" u="none" strike="noStrike"/>
                        <a:t>Scalability</a:t>
                      </a:r>
                      <a:endParaRPr sz="14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Limited to the resources of the application instance.</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Highly scalable across multiple nodes.</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Highly scalable with Azure infrastructure.</a:t>
                      </a:r>
                      <a:endParaRPr sz="1400" b="0" i="0" u="none" strike="noStrike">
                        <a:solidFill>
                          <a:srgbClr val="000000"/>
                        </a:solidFill>
                        <a:latin typeface="Calibri"/>
                        <a:ea typeface="Calibri"/>
                        <a:cs typeface="Calibri"/>
                        <a:sym typeface="Calibri"/>
                      </a:endParaRPr>
                    </a:p>
                  </a:txBody>
                  <a:tcPr marL="6100" marR="6100" marT="6100" marB="0" anchor="ctr"/>
                </a:tc>
                <a:extLst>
                  <a:ext uri="{0D108BD9-81ED-4DB2-BD59-A6C34878D82A}">
                    <a16:rowId xmlns:a16="http://schemas.microsoft.com/office/drawing/2014/main" val="10002"/>
                  </a:ext>
                </a:extLst>
              </a:tr>
              <a:tr h="789775">
                <a:tc>
                  <a:txBody>
                    <a:bodyPr/>
                    <a:lstStyle/>
                    <a:p>
                      <a:pPr marL="0" marR="0" lvl="0" indent="0" algn="l" rtl="0">
                        <a:spcBef>
                          <a:spcPts val="0"/>
                        </a:spcBef>
                        <a:spcAft>
                          <a:spcPts val="0"/>
                        </a:spcAft>
                        <a:buNone/>
                      </a:pPr>
                      <a:r>
                        <a:rPr lang="en-US" sz="1400" u="none" strike="noStrike"/>
                        <a:t>Persistence</a:t>
                      </a:r>
                      <a:endParaRPr sz="14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600" b="1" u="none" strike="noStrike"/>
                        <a:t>In-memory cache, data is lost on application restart.</a:t>
                      </a:r>
                      <a:endParaRPr sz="1600" b="1"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Supports both in-memory and persistent storage.</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Supports both in-memory and persistent storage.</a:t>
                      </a:r>
                      <a:endParaRPr sz="1400" b="0" i="0" u="none" strike="noStrike">
                        <a:solidFill>
                          <a:srgbClr val="000000"/>
                        </a:solidFill>
                        <a:latin typeface="Calibri"/>
                        <a:ea typeface="Calibri"/>
                        <a:cs typeface="Calibri"/>
                        <a:sym typeface="Calibri"/>
                      </a:endParaRPr>
                    </a:p>
                  </a:txBody>
                  <a:tcPr marL="6100" marR="6100" marT="6100" marB="0" anchor="ctr"/>
                </a:tc>
                <a:extLst>
                  <a:ext uri="{0D108BD9-81ED-4DB2-BD59-A6C34878D82A}">
                    <a16:rowId xmlns:a16="http://schemas.microsoft.com/office/drawing/2014/main" val="10003"/>
                  </a:ext>
                </a:extLst>
              </a:tr>
              <a:tr h="731850">
                <a:tc>
                  <a:txBody>
                    <a:bodyPr/>
                    <a:lstStyle/>
                    <a:p>
                      <a:pPr marL="0" marR="0" lvl="0" indent="0" algn="l" rtl="0">
                        <a:spcBef>
                          <a:spcPts val="0"/>
                        </a:spcBef>
                        <a:spcAft>
                          <a:spcPts val="0"/>
                        </a:spcAft>
                        <a:buNone/>
                      </a:pPr>
                      <a:r>
                        <a:rPr lang="en-US" sz="1400" u="none" strike="noStrike"/>
                        <a:t>Data Structures</a:t>
                      </a:r>
                      <a:endParaRPr sz="14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Basic key-value pairs with limited features.</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Supports complex data structures like strings, lists, sets, etc.</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dirty="0"/>
                        <a:t>Supports complex data structures like strings, lists, sets, etc.</a:t>
                      </a:r>
                      <a:endParaRPr sz="1400" b="0" i="0" u="none" strike="noStrike" dirty="0">
                        <a:solidFill>
                          <a:srgbClr val="000000"/>
                        </a:solidFill>
                        <a:latin typeface="Calibri"/>
                        <a:ea typeface="Calibri"/>
                        <a:cs typeface="Calibri"/>
                        <a:sym typeface="Calibri"/>
                      </a:endParaRPr>
                    </a:p>
                  </a:txBody>
                  <a:tcPr marL="6100" marR="6100" marT="6100" marB="0" anchor="ctr"/>
                </a:tc>
                <a:extLst>
                  <a:ext uri="{0D108BD9-81ED-4DB2-BD59-A6C34878D82A}">
                    <a16:rowId xmlns:a16="http://schemas.microsoft.com/office/drawing/2014/main" val="10004"/>
                  </a:ext>
                </a:extLst>
              </a:tr>
            </a:tbl>
          </a:graphicData>
        </a:graphic>
      </p:graphicFrame>
      <p:sp>
        <p:nvSpPr>
          <p:cNvPr id="3816" name="Google Shape;3816;p251"/>
          <p:cNvSpPr txBox="1">
            <a:spLocks noGrp="1"/>
          </p:cNvSpPr>
          <p:nvPr>
            <p:ph type="title"/>
          </p:nvPr>
        </p:nvSpPr>
        <p:spPr>
          <a:xfrm>
            <a:off x="1837499" y="79558"/>
            <a:ext cx="3628725" cy="336884"/>
          </a:xfrm>
          <a:prstGeom prst="rect">
            <a:avLst/>
          </a:prstGeom>
          <a:noFill/>
          <a:ln>
            <a:noFill/>
          </a:ln>
        </p:spPr>
        <p:txBody>
          <a:bodyPr spcFirstLastPara="1" wrap="square" lIns="109725" tIns="54850" rIns="109725" bIns="54850" anchor="ctr" anchorCtr="0">
            <a:normAutofit fontScale="90000"/>
          </a:bodyPr>
          <a:lstStyle/>
          <a:p>
            <a:pPr marL="0" lvl="0" indent="0" algn="ctr" rtl="0">
              <a:lnSpc>
                <a:spcPct val="90000"/>
              </a:lnSpc>
              <a:spcBef>
                <a:spcPts val="0"/>
              </a:spcBef>
              <a:spcAft>
                <a:spcPts val="0"/>
              </a:spcAft>
              <a:buClr>
                <a:srgbClr val="548135"/>
              </a:buClr>
              <a:buSzPct val="100000"/>
              <a:buFont typeface="Calibri"/>
              <a:buNone/>
            </a:pPr>
            <a:r>
              <a:rPr lang="en-US" b="1"/>
              <a:t>Caching</a:t>
            </a:r>
            <a:endParaRPr/>
          </a:p>
        </p:txBody>
      </p:sp>
      <p:pic>
        <p:nvPicPr>
          <p:cNvPr id="3817" name="Google Shape;3817;p251" descr="Caching in a cloud native app"/>
          <p:cNvPicPr preferRelativeResize="0"/>
          <p:nvPr/>
        </p:nvPicPr>
        <p:blipFill rotWithShape="1">
          <a:blip r:embed="rId5">
            <a:alphaModFix/>
          </a:blip>
          <a:srcRect/>
          <a:stretch/>
        </p:blipFill>
        <p:spPr>
          <a:xfrm>
            <a:off x="6848154" y="-49171"/>
            <a:ext cx="5260428" cy="25989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6"/>
        <p:cNvGrpSpPr/>
        <p:nvPr/>
      </p:nvGrpSpPr>
      <p:grpSpPr>
        <a:xfrm>
          <a:off x="0" y="0"/>
          <a:ext cx="0" cy="0"/>
          <a:chOff x="0" y="0"/>
          <a:chExt cx="0" cy="0"/>
        </a:xfrm>
      </p:grpSpPr>
      <p:sp>
        <p:nvSpPr>
          <p:cNvPr id="3027" name="Google Shape;3027;p1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28" name="Google Shape;3028;p1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29" name="Google Shape;3029;p139"/>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21"/>
        <p:cNvGrpSpPr/>
        <p:nvPr/>
      </p:nvGrpSpPr>
      <p:grpSpPr>
        <a:xfrm>
          <a:off x="0" y="0"/>
          <a:ext cx="0" cy="0"/>
          <a:chOff x="0" y="0"/>
          <a:chExt cx="0" cy="0"/>
        </a:xfrm>
      </p:grpSpPr>
      <p:pic>
        <p:nvPicPr>
          <p:cNvPr id="3822" name="Google Shape;3822;p252"/>
          <p:cNvPicPr preferRelativeResize="0"/>
          <p:nvPr/>
        </p:nvPicPr>
        <p:blipFill rotWithShape="1">
          <a:blip r:embed="rId3">
            <a:alphaModFix/>
          </a:blip>
          <a:srcRect/>
          <a:stretch/>
        </p:blipFill>
        <p:spPr>
          <a:xfrm>
            <a:off x="1" y="0"/>
            <a:ext cx="5002924" cy="5268293"/>
          </a:xfrm>
          <a:prstGeom prst="rect">
            <a:avLst/>
          </a:prstGeom>
          <a:noFill/>
          <a:ln>
            <a:noFill/>
          </a:ln>
        </p:spPr>
      </p:pic>
      <p:pic>
        <p:nvPicPr>
          <p:cNvPr id="3823" name="Google Shape;3823;p252"/>
          <p:cNvPicPr preferRelativeResize="0"/>
          <p:nvPr/>
        </p:nvPicPr>
        <p:blipFill rotWithShape="1">
          <a:blip r:embed="rId4">
            <a:alphaModFix/>
          </a:blip>
          <a:srcRect/>
          <a:stretch/>
        </p:blipFill>
        <p:spPr>
          <a:xfrm>
            <a:off x="6796774" y="-1"/>
            <a:ext cx="5219968" cy="2952902"/>
          </a:xfrm>
          <a:prstGeom prst="rect">
            <a:avLst/>
          </a:prstGeom>
          <a:noFill/>
          <a:ln>
            <a:noFill/>
          </a:ln>
        </p:spPr>
      </p:pic>
      <p:pic>
        <p:nvPicPr>
          <p:cNvPr id="3824" name="Google Shape;3824;p252"/>
          <p:cNvPicPr preferRelativeResize="0"/>
          <p:nvPr/>
        </p:nvPicPr>
        <p:blipFill rotWithShape="1">
          <a:blip r:embed="rId5">
            <a:alphaModFix/>
          </a:blip>
          <a:srcRect/>
          <a:stretch/>
        </p:blipFill>
        <p:spPr>
          <a:xfrm>
            <a:off x="6717395" y="3429000"/>
            <a:ext cx="5378726" cy="1739989"/>
          </a:xfrm>
          <a:prstGeom prst="rect">
            <a:avLst/>
          </a:prstGeom>
          <a:noFill/>
          <a:ln>
            <a:noFill/>
          </a:ln>
        </p:spPr>
      </p:pic>
      <p:pic>
        <p:nvPicPr>
          <p:cNvPr id="3825" name="Google Shape;3825;p252"/>
          <p:cNvPicPr preferRelativeResize="0"/>
          <p:nvPr/>
        </p:nvPicPr>
        <p:blipFill rotWithShape="1">
          <a:blip r:embed="rId6">
            <a:alphaModFix/>
          </a:blip>
          <a:srcRect/>
          <a:stretch/>
        </p:blipFill>
        <p:spPr>
          <a:xfrm>
            <a:off x="6657067" y="4908404"/>
            <a:ext cx="2749691" cy="1886047"/>
          </a:xfrm>
          <a:prstGeom prst="rect">
            <a:avLst/>
          </a:prstGeom>
          <a:noFill/>
          <a:ln>
            <a:noFill/>
          </a:ln>
        </p:spPr>
      </p:pic>
      <p:pic>
        <p:nvPicPr>
          <p:cNvPr id="3826" name="Google Shape;3826;p252"/>
          <p:cNvPicPr preferRelativeResize="0"/>
          <p:nvPr/>
        </p:nvPicPr>
        <p:blipFill rotWithShape="1">
          <a:blip r:embed="rId7">
            <a:alphaModFix/>
          </a:blip>
          <a:srcRect/>
          <a:stretch/>
        </p:blipFill>
        <p:spPr>
          <a:xfrm>
            <a:off x="273269" y="5572012"/>
            <a:ext cx="5905804" cy="558829"/>
          </a:xfrm>
          <a:prstGeom prst="rect">
            <a:avLst/>
          </a:prstGeom>
          <a:noFill/>
          <a:ln>
            <a:noFill/>
          </a:ln>
        </p:spPr>
      </p:pic>
      <p:pic>
        <p:nvPicPr>
          <p:cNvPr id="3827" name="Google Shape;3827;p252"/>
          <p:cNvPicPr preferRelativeResize="0"/>
          <p:nvPr/>
        </p:nvPicPr>
        <p:blipFill rotWithShape="1">
          <a:blip r:embed="rId8">
            <a:alphaModFix/>
          </a:blip>
          <a:srcRect/>
          <a:stretch/>
        </p:blipFill>
        <p:spPr>
          <a:xfrm>
            <a:off x="3412351" y="640260"/>
            <a:ext cx="3181148" cy="329330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31"/>
        <p:cNvGrpSpPr/>
        <p:nvPr/>
      </p:nvGrpSpPr>
      <p:grpSpPr>
        <a:xfrm>
          <a:off x="0" y="0"/>
          <a:ext cx="0" cy="0"/>
          <a:chOff x="0" y="0"/>
          <a:chExt cx="0" cy="0"/>
        </a:xfrm>
      </p:grpSpPr>
      <p:sp>
        <p:nvSpPr>
          <p:cNvPr id="3832" name="Google Shape;3832;p253"/>
          <p:cNvSpPr txBox="1">
            <a:spLocks noGrp="1"/>
          </p:cNvSpPr>
          <p:nvPr>
            <p:ph type="body" idx="1"/>
          </p:nvPr>
        </p:nvSpPr>
        <p:spPr>
          <a:xfrm>
            <a:off x="838200" y="1517861"/>
            <a:ext cx="5257800" cy="465910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[OutputCache(Duration = 60, VaryByParam = "Id")]  </a:t>
            </a:r>
            <a:endParaRPr/>
          </a:p>
          <a:p>
            <a:pPr marL="0" lvl="0" indent="0" algn="l" rtl="0">
              <a:lnSpc>
                <a:spcPct val="90000"/>
              </a:lnSpc>
              <a:spcBef>
                <a:spcPts val="1000"/>
              </a:spcBef>
              <a:spcAft>
                <a:spcPts val="0"/>
              </a:spcAft>
              <a:buClr>
                <a:schemeClr val="dk1"/>
              </a:buClr>
              <a:buSzPts val="2800"/>
              <a:buNone/>
            </a:pPr>
            <a:r>
              <a:rPr lang="en-US"/>
              <a:t>public ActionResult Index(int Id) {  </a:t>
            </a:r>
            <a:endParaRPr/>
          </a:p>
          <a:p>
            <a:pPr marL="0" lvl="0" indent="0" algn="l" rtl="0">
              <a:lnSpc>
                <a:spcPct val="90000"/>
              </a:lnSpc>
              <a:spcBef>
                <a:spcPts val="1000"/>
              </a:spcBef>
              <a:spcAft>
                <a:spcPts val="0"/>
              </a:spcAft>
              <a:buClr>
                <a:schemeClr val="dk1"/>
              </a:buClr>
              <a:buSzPts val="2800"/>
              <a:buNone/>
            </a:pPr>
            <a:r>
              <a:rPr lang="en-US"/>
              <a:t>var emps = from e in db.Employees where e.DeptID = Id  </a:t>
            </a:r>
            <a:endParaRPr/>
          </a:p>
          <a:p>
            <a:pPr marL="0" lvl="0" indent="0" algn="l" rtl="0">
              <a:lnSpc>
                <a:spcPct val="90000"/>
              </a:lnSpc>
              <a:spcBef>
                <a:spcPts val="1000"/>
              </a:spcBef>
              <a:spcAft>
                <a:spcPts val="0"/>
              </a:spcAft>
              <a:buClr>
                <a:schemeClr val="dk1"/>
              </a:buClr>
              <a:buSzPts val="2800"/>
              <a:buNone/>
            </a:pPr>
            <a:r>
              <a:rPr lang="en-US"/>
              <a:t>   orderby e.ID  </a:t>
            </a:r>
            <a:endParaRPr/>
          </a:p>
          <a:p>
            <a:pPr marL="0" lvl="0" indent="0" algn="l" rtl="0">
              <a:lnSpc>
                <a:spcPct val="90000"/>
              </a:lnSpc>
              <a:spcBef>
                <a:spcPts val="1000"/>
              </a:spcBef>
              <a:spcAft>
                <a:spcPts val="0"/>
              </a:spcAft>
              <a:buClr>
                <a:schemeClr val="dk1"/>
              </a:buClr>
              <a:buSzPts val="2800"/>
              <a:buNone/>
            </a:pPr>
            <a:r>
              <a:rPr lang="en-US"/>
              <a:t>    select e;  </a:t>
            </a:r>
            <a:endParaRPr/>
          </a:p>
          <a:p>
            <a:pPr marL="0" lvl="0" indent="0" algn="l" rtl="0">
              <a:lnSpc>
                <a:spcPct val="90000"/>
              </a:lnSpc>
              <a:spcBef>
                <a:spcPts val="1000"/>
              </a:spcBef>
              <a:spcAft>
                <a:spcPts val="0"/>
              </a:spcAft>
              <a:buClr>
                <a:schemeClr val="dk1"/>
              </a:buClr>
              <a:buSzPts val="2800"/>
              <a:buNone/>
            </a:pPr>
            <a:r>
              <a:rPr lang="en-US"/>
              <a:t>   return View(emps);  </a:t>
            </a:r>
            <a:endParaRPr/>
          </a:p>
          <a:p>
            <a:pPr marL="0" lvl="0" indent="0" algn="l" rtl="0">
              <a:lnSpc>
                <a:spcPct val="90000"/>
              </a:lnSpc>
              <a:spcBef>
                <a:spcPts val="1000"/>
              </a:spcBef>
              <a:spcAft>
                <a:spcPts val="0"/>
              </a:spcAft>
              <a:buClr>
                <a:schemeClr val="dk1"/>
              </a:buClr>
              <a:buSzPts val="2800"/>
              <a:buNone/>
            </a:pPr>
            <a:r>
              <a:rPr lang="en-US"/>
              <a:t>} </a:t>
            </a:r>
            <a:endParaRPr/>
          </a:p>
        </p:txBody>
      </p:sp>
      <p:sp>
        <p:nvSpPr>
          <p:cNvPr id="3833" name="Google Shape;3833;p253"/>
          <p:cNvSpPr/>
          <p:nvPr/>
        </p:nvSpPr>
        <p:spPr>
          <a:xfrm>
            <a:off x="156677" y="223520"/>
            <a:ext cx="5821680" cy="5892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Output Cache</a:t>
            </a:r>
            <a:endParaRPr/>
          </a:p>
        </p:txBody>
      </p:sp>
      <p:sp>
        <p:nvSpPr>
          <p:cNvPr id="3834" name="Google Shape;3834;p253"/>
          <p:cNvSpPr/>
          <p:nvPr/>
        </p:nvSpPr>
        <p:spPr>
          <a:xfrm>
            <a:off x="6213645" y="223520"/>
            <a:ext cx="5821680" cy="5892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Data Cache</a:t>
            </a:r>
            <a:endParaRPr/>
          </a:p>
        </p:txBody>
      </p:sp>
      <p:sp>
        <p:nvSpPr>
          <p:cNvPr id="3835" name="Google Shape;3835;p253"/>
          <p:cNvSpPr txBox="1"/>
          <p:nvPr/>
        </p:nvSpPr>
        <p:spPr>
          <a:xfrm>
            <a:off x="6213645" y="1402357"/>
            <a:ext cx="5966861" cy="4659102"/>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dk1"/>
              </a:buClr>
              <a:buSzPts val="2800"/>
              <a:buFont typeface="Arial"/>
              <a:buNone/>
            </a:pPr>
            <a:r>
              <a:rPr lang="en-US" sz="2800">
                <a:solidFill>
                  <a:schemeClr val="dk1"/>
                </a:solidFill>
                <a:latin typeface="Calibri"/>
                <a:ea typeface="Calibri"/>
                <a:cs typeface="Calibri"/>
                <a:sym typeface="Calibri"/>
              </a:rPr>
              <a:t>private DataTable GetData()</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DataTable data </a:t>
            </a:r>
            <a:r>
              <a:rPr lang="en-US" sz="2800" b="1">
                <a:solidFill>
                  <a:schemeClr val="dk1"/>
                </a:solidFill>
                <a:latin typeface="Calibri"/>
                <a:ea typeface="Calibri"/>
                <a:cs typeface="Calibri"/>
                <a:sym typeface="Calibri"/>
              </a:rPr>
              <a:t>= Cache["data"]</a:t>
            </a:r>
            <a:r>
              <a:rPr lang="en-US" sz="2800">
                <a:solidFill>
                  <a:schemeClr val="dk1"/>
                </a:solidFill>
                <a:latin typeface="Calibri"/>
                <a:ea typeface="Calibri"/>
                <a:cs typeface="Calibri"/>
                <a:sym typeface="Calibri"/>
              </a:rPr>
              <a:t> as DataTable;</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if (data == null)</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data = LoadDataFromDatabase();</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return data;</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a:t>
            </a:r>
            <a:endParaRPr/>
          </a:p>
          <a:p>
            <a:pPr marL="0" marR="0" lvl="0" indent="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39"/>
        <p:cNvGrpSpPr/>
        <p:nvPr/>
      </p:nvGrpSpPr>
      <p:grpSpPr>
        <a:xfrm>
          <a:off x="0" y="0"/>
          <a:ext cx="0" cy="0"/>
          <a:chOff x="0" y="0"/>
          <a:chExt cx="0" cy="0"/>
        </a:xfrm>
      </p:grpSpPr>
      <p:sp>
        <p:nvSpPr>
          <p:cNvPr id="3840" name="Google Shape;3840;p254"/>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841" name="Google Shape;3841;p254"/>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Fragment caching</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51"/>
        <p:cNvGrpSpPr/>
        <p:nvPr/>
      </p:nvGrpSpPr>
      <p:grpSpPr>
        <a:xfrm>
          <a:off x="0" y="0"/>
          <a:ext cx="0" cy="0"/>
          <a:chOff x="0" y="0"/>
          <a:chExt cx="0" cy="0"/>
        </a:xfrm>
      </p:grpSpPr>
      <p:sp>
        <p:nvSpPr>
          <p:cNvPr id="3852" name="Google Shape;3852;p256"/>
          <p:cNvSpPr txBox="1">
            <a:spLocks noGrp="1"/>
          </p:cNvSpPr>
          <p:nvPr>
            <p:ph type="body" idx="1"/>
          </p:nvPr>
        </p:nvSpPr>
        <p:spPr>
          <a:xfrm>
            <a:off x="520566" y="545710"/>
            <a:ext cx="10515600" cy="465910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None/>
            </a:pPr>
            <a:r>
              <a:rPr lang="en-US" sz="1600"/>
              <a:t>public IEnumerable&lt;Product&gt; GetProducts()</a:t>
            </a:r>
            <a:endParaRPr/>
          </a:p>
          <a:p>
            <a:pPr marL="0" lvl="0" indent="0" algn="l" rtl="0">
              <a:lnSpc>
                <a:spcPct val="90000"/>
              </a:lnSpc>
              <a:spcBef>
                <a:spcPts val="1000"/>
              </a:spcBef>
              <a:spcAft>
                <a:spcPts val="0"/>
              </a:spcAft>
              <a:buClr>
                <a:schemeClr val="dk1"/>
              </a:buClr>
              <a:buSzPts val="1600"/>
              <a:buNone/>
            </a:pPr>
            <a:r>
              <a:rPr lang="en-US" sz="1600"/>
              <a:t>{</a:t>
            </a:r>
            <a:endParaRPr/>
          </a:p>
          <a:p>
            <a:pPr marL="0" lvl="0" indent="0" algn="l" rtl="0">
              <a:lnSpc>
                <a:spcPct val="90000"/>
              </a:lnSpc>
              <a:spcBef>
                <a:spcPts val="1000"/>
              </a:spcBef>
              <a:spcAft>
                <a:spcPts val="0"/>
              </a:spcAft>
              <a:buClr>
                <a:schemeClr val="dk1"/>
              </a:buClr>
              <a:buSzPts val="1600"/>
              <a:buNone/>
            </a:pPr>
            <a:r>
              <a:rPr lang="en-US" sz="1600"/>
              <a:t>    var cacheKey = "products";</a:t>
            </a:r>
            <a:endParaRPr/>
          </a:p>
          <a:p>
            <a:pPr marL="0" lvl="0" indent="0" algn="l" rtl="0">
              <a:lnSpc>
                <a:spcPct val="90000"/>
              </a:lnSpc>
              <a:spcBef>
                <a:spcPts val="1000"/>
              </a:spcBef>
              <a:spcAft>
                <a:spcPts val="0"/>
              </a:spcAft>
              <a:buClr>
                <a:schemeClr val="dk1"/>
              </a:buClr>
              <a:buSzPts val="1600"/>
              <a:buNone/>
            </a:pPr>
            <a:r>
              <a:rPr lang="en-US" sz="1600"/>
              <a:t>    var cache = MemoryCache.Default;</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var products = cache.Get(cacheKey) as IEnumerable&lt;Product&gt;;</a:t>
            </a:r>
            <a:endParaRPr/>
          </a:p>
          <a:p>
            <a:pPr marL="0" lvl="0" indent="0" algn="l" rtl="0">
              <a:lnSpc>
                <a:spcPct val="90000"/>
              </a:lnSpc>
              <a:spcBef>
                <a:spcPts val="1000"/>
              </a:spcBef>
              <a:spcAft>
                <a:spcPts val="0"/>
              </a:spcAft>
              <a:buClr>
                <a:schemeClr val="dk1"/>
              </a:buClr>
              <a:buSzPts val="1600"/>
              <a:buNone/>
            </a:pPr>
            <a:r>
              <a:rPr lang="en-US" sz="1600"/>
              <a:t>    if (products == null)</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 Retrieve products from the database</a:t>
            </a:r>
            <a:endParaRPr/>
          </a:p>
          <a:p>
            <a:pPr marL="0" lvl="0" indent="0" algn="l" rtl="0">
              <a:lnSpc>
                <a:spcPct val="90000"/>
              </a:lnSpc>
              <a:spcBef>
                <a:spcPts val="1000"/>
              </a:spcBef>
              <a:spcAft>
                <a:spcPts val="0"/>
              </a:spcAft>
              <a:buClr>
                <a:schemeClr val="dk1"/>
              </a:buClr>
              <a:buSzPts val="1600"/>
              <a:buNone/>
            </a:pPr>
            <a:r>
              <a:rPr lang="en-US" sz="1600"/>
              <a:t>        products = dbContext.Products.ToList();</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var cachePolicy = new CacheItemPolicy</a:t>
            </a:r>
            <a:endParaRPr sz="1600"/>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AbsoluteExpiration = DateTimeOffset.Now.AddMinutes(30)</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cache.Add(cacheKey, products, cache</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Policy);</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return products;</a:t>
            </a:r>
            <a:endParaRPr/>
          </a:p>
          <a:p>
            <a:pPr marL="0" lvl="0" indent="0" algn="l" rtl="0">
              <a:lnSpc>
                <a:spcPct val="90000"/>
              </a:lnSpc>
              <a:spcBef>
                <a:spcPts val="1000"/>
              </a:spcBef>
              <a:spcAft>
                <a:spcPts val="0"/>
              </a:spcAft>
              <a:buClr>
                <a:schemeClr val="dk1"/>
              </a:buClr>
              <a:buSzPts val="1600"/>
              <a:buNone/>
            </a:pPr>
            <a:r>
              <a:rPr lang="en-US" sz="1600"/>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56"/>
        <p:cNvGrpSpPr/>
        <p:nvPr/>
      </p:nvGrpSpPr>
      <p:grpSpPr>
        <a:xfrm>
          <a:off x="0" y="0"/>
          <a:ext cx="0" cy="0"/>
          <a:chOff x="0" y="0"/>
          <a:chExt cx="0" cy="0"/>
        </a:xfrm>
      </p:grpSpPr>
      <p:sp>
        <p:nvSpPr>
          <p:cNvPr id="3857" name="Google Shape;3857;p257"/>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fontScale="90000"/>
          </a:bodyPr>
          <a:lstStyle/>
          <a:p>
            <a:pPr marL="0" lvl="0" indent="0" algn="l" rtl="0">
              <a:lnSpc>
                <a:spcPct val="90000"/>
              </a:lnSpc>
              <a:spcBef>
                <a:spcPts val="0"/>
              </a:spcBef>
              <a:spcAft>
                <a:spcPts val="0"/>
              </a:spcAft>
              <a:buClr>
                <a:srgbClr val="333333"/>
              </a:buClr>
              <a:buSzPct val="100000"/>
              <a:buFont typeface="Helvetica Neue"/>
              <a:buNone/>
            </a:pPr>
            <a:r>
              <a:rPr lang="en-US" b="0" i="0">
                <a:solidFill>
                  <a:srgbClr val="333333"/>
                </a:solidFill>
                <a:latin typeface="Helvetica Neue"/>
                <a:ea typeface="Helvetica Neue"/>
                <a:cs typeface="Helvetica Neue"/>
                <a:sym typeface="Helvetica Neue"/>
              </a:rPr>
              <a:t>Caching Data from External APIs</a:t>
            </a:r>
            <a:br>
              <a:rPr lang="en-US" b="0" i="0">
                <a:solidFill>
                  <a:srgbClr val="333333"/>
                </a:solidFill>
                <a:latin typeface="Helvetica Neue"/>
                <a:ea typeface="Helvetica Neue"/>
                <a:cs typeface="Helvetica Neue"/>
                <a:sym typeface="Helvetica Neue"/>
              </a:rPr>
            </a:br>
            <a:endParaRPr/>
          </a:p>
        </p:txBody>
      </p:sp>
      <p:pic>
        <p:nvPicPr>
          <p:cNvPr id="3858" name="Google Shape;3858;p257"/>
          <p:cNvPicPr preferRelativeResize="0"/>
          <p:nvPr/>
        </p:nvPicPr>
        <p:blipFill rotWithShape="1">
          <a:blip r:embed="rId3">
            <a:alphaModFix/>
          </a:blip>
          <a:srcRect/>
          <a:stretch/>
        </p:blipFill>
        <p:spPr>
          <a:xfrm>
            <a:off x="588516" y="934642"/>
            <a:ext cx="8220203" cy="49679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260"/>
          <p:cNvSpPr txBox="1">
            <a:spLocks noGrp="1"/>
          </p:cNvSpPr>
          <p:nvPr>
            <p:ph type="title"/>
          </p:nvPr>
        </p:nvSpPr>
        <p:spPr>
          <a:xfrm>
            <a:off x="481013" y="3752849"/>
            <a:ext cx="3290887" cy="24526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48135"/>
              </a:buClr>
              <a:buSzPts val="3600"/>
              <a:buFont typeface="Calibri"/>
              <a:buNone/>
            </a:pPr>
            <a:endParaRPr sz="3600">
              <a:solidFill>
                <a:schemeClr val="dk1"/>
              </a:solidFill>
            </a:endParaRPr>
          </a:p>
        </p:txBody>
      </p:sp>
      <p:pic>
        <p:nvPicPr>
          <p:cNvPr id="3878" name="Google Shape;3878;p260"/>
          <p:cNvPicPr preferRelativeResize="0"/>
          <p:nvPr/>
        </p:nvPicPr>
        <p:blipFill rotWithShape="1">
          <a:blip r:embed="rId3">
            <a:alphaModFix/>
          </a:blip>
          <a:srcRect t="19833" b="26058"/>
          <a:stretch/>
        </p:blipFill>
        <p:spPr>
          <a:xfrm>
            <a:off x="94613" y="326237"/>
            <a:ext cx="12191980" cy="6205526"/>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3879" name="Google Shape;3879;p260"/>
          <p:cNvSpPr txBox="1">
            <a:spLocks noGrp="1"/>
          </p:cNvSpPr>
          <p:nvPr>
            <p:ph type="body" idx="1"/>
          </p:nvPr>
        </p:nvSpPr>
        <p:spPr>
          <a:xfrm>
            <a:off x="4223982" y="3752850"/>
            <a:ext cx="7485413" cy="2452687"/>
          </a:xfrm>
          <a:prstGeom prst="rect">
            <a:avLst/>
          </a:prstGeom>
          <a:noFill/>
          <a:ln>
            <a:noFill/>
          </a:ln>
        </p:spPr>
        <p:txBody>
          <a:bodyPr spcFirstLastPara="1" wrap="square" lIns="91425" tIns="45700" rIns="91425" bIns="45700" anchor="ctr" anchorCtr="0">
            <a:normAutofit/>
          </a:bodyPr>
          <a:lstStyle/>
          <a:p>
            <a:pPr marL="228600" lvl="0" indent="-114300" algn="l" rtl="0">
              <a:lnSpc>
                <a:spcPct val="90000"/>
              </a:lnSpc>
              <a:spcBef>
                <a:spcPts val="0"/>
              </a:spcBef>
              <a:spcAft>
                <a:spcPts val="0"/>
              </a:spcAft>
              <a:buClr>
                <a:schemeClr val="dk1"/>
              </a:buClr>
              <a:buSzPts val="1800"/>
              <a:buNone/>
            </a:pPr>
            <a:endParaRPr sz="18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83"/>
        <p:cNvGrpSpPr/>
        <p:nvPr/>
      </p:nvGrpSpPr>
      <p:grpSpPr>
        <a:xfrm>
          <a:off x="0" y="0"/>
          <a:ext cx="0" cy="0"/>
          <a:chOff x="0" y="0"/>
          <a:chExt cx="0" cy="0"/>
        </a:xfrm>
      </p:grpSpPr>
      <p:sp>
        <p:nvSpPr>
          <p:cNvPr id="3884" name="Google Shape;3884;p261"/>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885" name="Google Shape;3885;p261"/>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endParaRPr/>
          </a:p>
        </p:txBody>
      </p:sp>
      <p:pic>
        <p:nvPicPr>
          <p:cNvPr id="3886" name="Google Shape;3886;p26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97"/>
        <p:cNvGrpSpPr/>
        <p:nvPr/>
      </p:nvGrpSpPr>
      <p:grpSpPr>
        <a:xfrm>
          <a:off x="0" y="0"/>
          <a:ext cx="0" cy="0"/>
          <a:chOff x="0" y="0"/>
          <a:chExt cx="0" cy="0"/>
        </a:xfrm>
      </p:grpSpPr>
      <p:sp>
        <p:nvSpPr>
          <p:cNvPr id="3898" name="Google Shape;3898;p263"/>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899" name="Google Shape;3899;p263"/>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endParaRPr/>
          </a:p>
        </p:txBody>
      </p:sp>
      <p:pic>
        <p:nvPicPr>
          <p:cNvPr id="3900" name="Google Shape;3900;p263"/>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09"/>
        <p:cNvGrpSpPr/>
        <p:nvPr/>
      </p:nvGrpSpPr>
      <p:grpSpPr>
        <a:xfrm>
          <a:off x="0" y="0"/>
          <a:ext cx="0" cy="0"/>
          <a:chOff x="0" y="0"/>
          <a:chExt cx="0" cy="0"/>
        </a:xfrm>
      </p:grpSpPr>
      <p:sp>
        <p:nvSpPr>
          <p:cNvPr id="3910" name="Google Shape;3910;p265"/>
          <p:cNvSpPr/>
          <p:nvPr/>
        </p:nvSpPr>
        <p:spPr>
          <a:xfrm>
            <a:off x="0" y="1437287"/>
            <a:ext cx="588579" cy="50449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UI</a:t>
            </a:r>
            <a:endParaRPr/>
          </a:p>
        </p:txBody>
      </p:sp>
      <p:sp>
        <p:nvSpPr>
          <p:cNvPr id="3911" name="Google Shape;3911;p265"/>
          <p:cNvSpPr/>
          <p:nvPr/>
        </p:nvSpPr>
        <p:spPr>
          <a:xfrm>
            <a:off x="817182" y="444060"/>
            <a:ext cx="1792015" cy="2559269"/>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API</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Ocelot/ Azure API Management/Amazon API Gateway </a:t>
            </a:r>
            <a:endParaRPr/>
          </a:p>
        </p:txBody>
      </p:sp>
      <p:sp>
        <p:nvSpPr>
          <p:cNvPr id="3912" name="Google Shape;3912;p265"/>
          <p:cNvSpPr/>
          <p:nvPr/>
        </p:nvSpPr>
        <p:spPr>
          <a:xfrm>
            <a:off x="2874586" y="383629"/>
            <a:ext cx="972202" cy="50975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Product</a:t>
            </a:r>
            <a:endParaRPr/>
          </a:p>
        </p:txBody>
      </p:sp>
      <p:sp>
        <p:nvSpPr>
          <p:cNvPr id="3913" name="Google Shape;3913;p265"/>
          <p:cNvSpPr/>
          <p:nvPr/>
        </p:nvSpPr>
        <p:spPr>
          <a:xfrm>
            <a:off x="2874585" y="1171903"/>
            <a:ext cx="904036" cy="50975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Basket</a:t>
            </a:r>
            <a:endParaRPr dirty="0"/>
          </a:p>
        </p:txBody>
      </p:sp>
      <p:sp>
        <p:nvSpPr>
          <p:cNvPr id="3914" name="Google Shape;3914;p265"/>
          <p:cNvSpPr/>
          <p:nvPr/>
        </p:nvSpPr>
        <p:spPr>
          <a:xfrm>
            <a:off x="2854956" y="1978571"/>
            <a:ext cx="972203" cy="50975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Order</a:t>
            </a:r>
            <a:endParaRPr/>
          </a:p>
        </p:txBody>
      </p:sp>
      <p:sp>
        <p:nvSpPr>
          <p:cNvPr id="3915" name="Google Shape;3915;p265"/>
          <p:cNvSpPr/>
          <p:nvPr/>
        </p:nvSpPr>
        <p:spPr>
          <a:xfrm>
            <a:off x="5118549" y="383629"/>
            <a:ext cx="709448" cy="50975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Sub P1</a:t>
            </a:r>
            <a:endParaRPr/>
          </a:p>
        </p:txBody>
      </p:sp>
      <p:sp>
        <p:nvSpPr>
          <p:cNvPr id="3916" name="Google Shape;3916;p265"/>
          <p:cNvSpPr/>
          <p:nvPr/>
        </p:nvSpPr>
        <p:spPr>
          <a:xfrm>
            <a:off x="530772" y="3665485"/>
            <a:ext cx="1704546" cy="50449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(Identity Server)</a:t>
            </a:r>
            <a:endParaRPr dirty="0"/>
          </a:p>
        </p:txBody>
      </p:sp>
      <p:cxnSp>
        <p:nvCxnSpPr>
          <p:cNvPr id="3917" name="Google Shape;3917;p265"/>
          <p:cNvCxnSpPr>
            <a:endCxn id="3912" idx="1"/>
          </p:cNvCxnSpPr>
          <p:nvPr/>
        </p:nvCxnSpPr>
        <p:spPr>
          <a:xfrm rot="10800000" flipH="1">
            <a:off x="1928686" y="638505"/>
            <a:ext cx="945900" cy="25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18" name="Google Shape;3918;p265"/>
          <p:cNvCxnSpPr>
            <a:cxnSpLocks/>
            <a:stCxn id="3911" idx="3"/>
            <a:endCxn id="3913" idx="1"/>
          </p:cNvCxnSpPr>
          <p:nvPr/>
        </p:nvCxnSpPr>
        <p:spPr>
          <a:xfrm flipV="1">
            <a:off x="2609197" y="1426779"/>
            <a:ext cx="265388" cy="296916"/>
          </a:xfrm>
          <a:prstGeom prst="straightConnector1">
            <a:avLst/>
          </a:prstGeom>
          <a:noFill/>
          <a:ln w="9525" cap="flat" cmpd="sng">
            <a:solidFill>
              <a:schemeClr val="accent1"/>
            </a:solidFill>
            <a:prstDash val="solid"/>
            <a:miter lim="800000"/>
            <a:headEnd type="none" w="sm" len="sm"/>
            <a:tailEnd type="triangle" w="med" len="med"/>
          </a:ln>
        </p:spPr>
      </p:cxnSp>
      <p:cxnSp>
        <p:nvCxnSpPr>
          <p:cNvPr id="3919" name="Google Shape;3919;p265"/>
          <p:cNvCxnSpPr>
            <a:endCxn id="3914" idx="1"/>
          </p:cNvCxnSpPr>
          <p:nvPr/>
        </p:nvCxnSpPr>
        <p:spPr>
          <a:xfrm>
            <a:off x="1909056" y="1978447"/>
            <a:ext cx="945900" cy="25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20" name="Google Shape;3920;p265"/>
          <p:cNvCxnSpPr/>
          <p:nvPr/>
        </p:nvCxnSpPr>
        <p:spPr>
          <a:xfrm rot="10800000" flipH="1">
            <a:off x="1928655" y="2170390"/>
            <a:ext cx="945931" cy="44663"/>
          </a:xfrm>
          <a:prstGeom prst="straightConnector1">
            <a:avLst/>
          </a:prstGeom>
          <a:noFill/>
          <a:ln w="9525" cap="flat" cmpd="sng">
            <a:solidFill>
              <a:schemeClr val="accent1"/>
            </a:solidFill>
            <a:prstDash val="solid"/>
            <a:miter lim="800000"/>
            <a:headEnd type="none" w="sm" len="sm"/>
            <a:tailEnd type="triangle" w="med" len="med"/>
          </a:ln>
        </p:spPr>
      </p:cxnSp>
      <p:cxnSp>
        <p:nvCxnSpPr>
          <p:cNvPr id="3921" name="Google Shape;3921;p265"/>
          <p:cNvCxnSpPr>
            <a:stCxn id="3912" idx="3"/>
            <a:endCxn id="3915" idx="1"/>
          </p:cNvCxnSpPr>
          <p:nvPr/>
        </p:nvCxnSpPr>
        <p:spPr>
          <a:xfrm>
            <a:off x="3846788" y="638505"/>
            <a:ext cx="1271700" cy="0"/>
          </a:xfrm>
          <a:prstGeom prst="straightConnector1">
            <a:avLst/>
          </a:prstGeom>
          <a:noFill/>
          <a:ln w="9525" cap="flat" cmpd="sng">
            <a:solidFill>
              <a:schemeClr val="accent1"/>
            </a:solidFill>
            <a:prstDash val="solid"/>
            <a:miter lim="800000"/>
            <a:headEnd type="none" w="sm" len="sm"/>
            <a:tailEnd type="triangle" w="med" len="med"/>
          </a:ln>
        </p:spPr>
      </p:cxnSp>
      <p:sp>
        <p:nvSpPr>
          <p:cNvPr id="3922" name="Google Shape;3922;p265"/>
          <p:cNvSpPr/>
          <p:nvPr/>
        </p:nvSpPr>
        <p:spPr>
          <a:xfrm>
            <a:off x="8153401" y="0"/>
            <a:ext cx="3965028" cy="6857999"/>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342900" marR="0" lvl="0" indent="-228600" algn="l" rtl="0">
              <a:spcBef>
                <a:spcPts val="0"/>
              </a:spcBef>
              <a:spcAft>
                <a:spcPts val="0"/>
              </a:spcAft>
              <a:buClr>
                <a:schemeClr val="dk1"/>
              </a:buClr>
              <a:buSzPts val="1800"/>
              <a:buFont typeface="Calibri"/>
              <a:buNone/>
            </a:pPr>
            <a:endParaRPr sz="18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DDD, Clean Architecture ( Domain Layer, Application Layer, Infra Layer, Presentation layer)</a:t>
            </a:r>
            <a:endParaRPr dirty="0"/>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Security-OAuth2/OpenID Connect for authentication, TLS/SSL for secure communication, Authentication(User Role, policy)</a:t>
            </a:r>
            <a:endParaRPr dirty="0"/>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Logging(File beat, log stash, Elastic Search, Kibana)</a:t>
            </a:r>
            <a:endParaRPr dirty="0"/>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Health check </a:t>
            </a:r>
            <a:endParaRPr dirty="0"/>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Ubuntu Server</a:t>
            </a:r>
            <a:endParaRPr dirty="0"/>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Docker </a:t>
            </a:r>
            <a:endParaRPr dirty="0"/>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Artifact</a:t>
            </a:r>
            <a:endParaRPr dirty="0"/>
          </a:p>
          <a:p>
            <a:pPr marL="342900" marR="0" lvl="0" indent="-342900" algn="l" rtl="0">
              <a:spcBef>
                <a:spcPts val="0"/>
              </a:spcBef>
              <a:spcAft>
                <a:spcPts val="0"/>
              </a:spcAft>
              <a:buClr>
                <a:schemeClr val="lt1"/>
              </a:buClr>
              <a:buSzPts val="1800"/>
              <a:buFont typeface="Calibri"/>
              <a:buAutoNum type="arabicPeriod"/>
            </a:pPr>
            <a:r>
              <a:rPr lang="en-US" sz="1800" dirty="0" err="1">
                <a:solidFill>
                  <a:schemeClr val="lt1"/>
                </a:solidFill>
                <a:latin typeface="Calibri"/>
                <a:ea typeface="Calibri"/>
                <a:cs typeface="Calibri"/>
                <a:sym typeface="Calibri"/>
              </a:rPr>
              <a:t>Github</a:t>
            </a:r>
            <a:r>
              <a:rPr lang="en-US" sz="1800" dirty="0">
                <a:solidFill>
                  <a:schemeClr val="lt1"/>
                </a:solidFill>
                <a:latin typeface="Calibri"/>
                <a:ea typeface="Calibri"/>
                <a:cs typeface="Calibri"/>
                <a:sym typeface="Calibri"/>
              </a:rPr>
              <a:t>(Tag)/ Azure Repo</a:t>
            </a:r>
            <a:endParaRPr dirty="0"/>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PR request (Feature Branch🡪Master Branch)</a:t>
            </a:r>
            <a:endParaRPr dirty="0"/>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Deploy on Azure VM/ AKS via Azure DevOps CICD </a:t>
            </a:r>
            <a:r>
              <a:rPr lang="en-US" sz="1800" dirty="0" err="1">
                <a:solidFill>
                  <a:schemeClr val="lt1"/>
                </a:solidFill>
                <a:latin typeface="Calibri"/>
                <a:ea typeface="Calibri"/>
                <a:cs typeface="Calibri"/>
                <a:sym typeface="Calibri"/>
              </a:rPr>
              <a:t>Pipleline</a:t>
            </a:r>
            <a:endParaRPr sz="18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rabicPeriod"/>
            </a:pPr>
            <a:r>
              <a:rPr lang="en-US" sz="1800" dirty="0" err="1">
                <a:solidFill>
                  <a:schemeClr val="lt1"/>
                </a:solidFill>
                <a:latin typeface="Calibri"/>
                <a:ea typeface="Calibri"/>
                <a:cs typeface="Calibri"/>
                <a:sym typeface="Calibri"/>
              </a:rPr>
              <a:t>gRPC</a:t>
            </a:r>
            <a:r>
              <a:rPr lang="en-US" sz="1800" dirty="0">
                <a:solidFill>
                  <a:schemeClr val="lt1"/>
                </a:solidFill>
                <a:latin typeface="Calibri"/>
                <a:ea typeface="Calibri"/>
                <a:cs typeface="Calibri"/>
                <a:sym typeface="Calibri"/>
              </a:rPr>
              <a:t>  HTTP2 /</a:t>
            </a:r>
            <a:endParaRPr dirty="0"/>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Service Discovery – </a:t>
            </a:r>
            <a:r>
              <a:rPr lang="en-US" sz="1800" dirty="0" err="1">
                <a:solidFill>
                  <a:schemeClr val="lt1"/>
                </a:solidFill>
                <a:latin typeface="Calibri"/>
                <a:ea typeface="Calibri"/>
                <a:cs typeface="Calibri"/>
                <a:sym typeface="Calibri"/>
              </a:rPr>
              <a:t>Consule</a:t>
            </a:r>
            <a:endParaRPr sz="18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Resilience Patterns (Retry, Circuit Breaker Pattern) </a:t>
            </a:r>
            <a:endParaRPr dirty="0"/>
          </a:p>
          <a:p>
            <a:pPr marL="342900" marR="0" lvl="0" indent="-342900" algn="l" rtl="0">
              <a:spcBef>
                <a:spcPts val="0"/>
              </a:spcBef>
              <a:spcAft>
                <a:spcPts val="0"/>
              </a:spcAft>
              <a:buClr>
                <a:schemeClr val="lt1"/>
              </a:buClr>
              <a:buSzPts val="1800"/>
              <a:buFont typeface="Calibri"/>
              <a:buAutoNum type="arabicPeriod"/>
            </a:pPr>
            <a:r>
              <a:rPr lang="en-US" sz="1800" dirty="0">
                <a:solidFill>
                  <a:schemeClr val="lt1"/>
                </a:solidFill>
                <a:latin typeface="Calibri"/>
                <a:ea typeface="Calibri"/>
                <a:cs typeface="Calibri"/>
                <a:sym typeface="Calibri"/>
              </a:rPr>
              <a:t>Caching (Fragment, Distributed, Data Caching, Output cache, Donut)</a:t>
            </a:r>
            <a:endParaRPr dirty="0"/>
          </a:p>
        </p:txBody>
      </p:sp>
      <p:sp>
        <p:nvSpPr>
          <p:cNvPr id="3923" name="Google Shape;3923;p265"/>
          <p:cNvSpPr/>
          <p:nvPr/>
        </p:nvSpPr>
        <p:spPr>
          <a:xfrm>
            <a:off x="9322676" y="1"/>
            <a:ext cx="2375338"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Every Service Flow</a:t>
            </a:r>
            <a:endParaRPr/>
          </a:p>
        </p:txBody>
      </p:sp>
      <p:cxnSp>
        <p:nvCxnSpPr>
          <p:cNvPr id="3924" name="Google Shape;3924;p265"/>
          <p:cNvCxnSpPr>
            <a:cxnSpLocks/>
            <a:endCxn id="3916" idx="0"/>
          </p:cNvCxnSpPr>
          <p:nvPr/>
        </p:nvCxnSpPr>
        <p:spPr>
          <a:xfrm flipH="1">
            <a:off x="1383045" y="3014485"/>
            <a:ext cx="22134" cy="651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25" name="Google Shape;3925;p265"/>
          <p:cNvCxnSpPr/>
          <p:nvPr/>
        </p:nvCxnSpPr>
        <p:spPr>
          <a:xfrm rot="10800000">
            <a:off x="1795964" y="2958664"/>
            <a:ext cx="0" cy="706821"/>
          </a:xfrm>
          <a:prstGeom prst="straightConnector1">
            <a:avLst/>
          </a:prstGeom>
          <a:noFill/>
          <a:ln w="9525" cap="flat" cmpd="sng">
            <a:solidFill>
              <a:schemeClr val="accent1"/>
            </a:solidFill>
            <a:prstDash val="solid"/>
            <a:miter lim="800000"/>
            <a:headEnd type="none" w="sm" len="sm"/>
            <a:tailEnd type="triangle" w="med" len="med"/>
          </a:ln>
        </p:spPr>
      </p:cxnSp>
      <p:cxnSp>
        <p:nvCxnSpPr>
          <p:cNvPr id="3926" name="Google Shape;3926;p265"/>
          <p:cNvCxnSpPr>
            <a:stCxn id="3910" idx="3"/>
            <a:endCxn id="3911" idx="1"/>
          </p:cNvCxnSpPr>
          <p:nvPr/>
        </p:nvCxnSpPr>
        <p:spPr>
          <a:xfrm>
            <a:off x="588579" y="1689536"/>
            <a:ext cx="228600" cy="34200"/>
          </a:xfrm>
          <a:prstGeom prst="straightConnector1">
            <a:avLst/>
          </a:prstGeom>
          <a:noFill/>
          <a:ln w="9525" cap="flat" cmpd="sng">
            <a:solidFill>
              <a:schemeClr val="accent1"/>
            </a:solidFill>
            <a:prstDash val="solid"/>
            <a:miter lim="800000"/>
            <a:headEnd type="none" w="sm" len="sm"/>
            <a:tailEnd type="triangle" w="med" len="med"/>
          </a:ln>
        </p:spPr>
      </p:cxnSp>
      <p:sp>
        <p:nvSpPr>
          <p:cNvPr id="3927" name="Google Shape;3927;p265"/>
          <p:cNvSpPr/>
          <p:nvPr/>
        </p:nvSpPr>
        <p:spPr>
          <a:xfrm>
            <a:off x="4753458" y="1449113"/>
            <a:ext cx="1587573" cy="487483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ESB, EAI</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SOA</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Restull API</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ESB</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Kafka</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RabbitMQ)</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Azure Service Bus</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Azure Queue, MSMQ</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Azure Even Grid</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Azure Event hub</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28" name="Google Shape;3928;p265"/>
          <p:cNvPicPr preferRelativeResize="0"/>
          <p:nvPr/>
        </p:nvPicPr>
        <p:blipFill rotWithShape="1">
          <a:blip r:embed="rId3">
            <a:alphaModFix/>
          </a:blip>
          <a:srcRect/>
          <a:stretch/>
        </p:blipFill>
        <p:spPr>
          <a:xfrm>
            <a:off x="6503282" y="175525"/>
            <a:ext cx="1587582" cy="1739989"/>
          </a:xfrm>
          <a:prstGeom prst="rect">
            <a:avLst/>
          </a:prstGeom>
          <a:noFill/>
          <a:ln>
            <a:noFill/>
          </a:ln>
        </p:spPr>
      </p:pic>
      <p:sp>
        <p:nvSpPr>
          <p:cNvPr id="3929" name="Google Shape;3929;p265"/>
          <p:cNvSpPr/>
          <p:nvPr/>
        </p:nvSpPr>
        <p:spPr>
          <a:xfrm>
            <a:off x="6915805" y="2748452"/>
            <a:ext cx="1051035" cy="516319"/>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Sec Database</a:t>
            </a:r>
            <a:endParaRPr/>
          </a:p>
        </p:txBody>
      </p:sp>
      <p:sp>
        <p:nvSpPr>
          <p:cNvPr id="3930" name="Google Shape;3930;p265"/>
          <p:cNvSpPr/>
          <p:nvPr/>
        </p:nvSpPr>
        <p:spPr>
          <a:xfrm>
            <a:off x="2818241" y="3853345"/>
            <a:ext cx="960380" cy="706821"/>
          </a:xfrm>
          <a:prstGeom prst="can">
            <a:avLst>
              <a:gd name="adj" fmla="val 25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Event Source</a:t>
            </a:r>
            <a:endParaRPr/>
          </a:p>
        </p:txBody>
      </p:sp>
      <p:cxnSp>
        <p:nvCxnSpPr>
          <p:cNvPr id="3931" name="Google Shape;3931;p265"/>
          <p:cNvCxnSpPr>
            <a:endCxn id="3930" idx="1"/>
          </p:cNvCxnSpPr>
          <p:nvPr/>
        </p:nvCxnSpPr>
        <p:spPr>
          <a:xfrm>
            <a:off x="3192231" y="2488345"/>
            <a:ext cx="106200" cy="1365000"/>
          </a:xfrm>
          <a:prstGeom prst="straightConnector1">
            <a:avLst/>
          </a:prstGeom>
          <a:noFill/>
          <a:ln w="9525" cap="flat" cmpd="sng">
            <a:solidFill>
              <a:schemeClr val="accent1"/>
            </a:solidFill>
            <a:prstDash val="solid"/>
            <a:miter lim="800000"/>
            <a:headEnd type="none" w="sm" len="sm"/>
            <a:tailEnd type="none" w="sm" len="sm"/>
          </a:ln>
        </p:spPr>
      </p:cxnSp>
      <p:cxnSp>
        <p:nvCxnSpPr>
          <p:cNvPr id="3932" name="Google Shape;3932;p265"/>
          <p:cNvCxnSpPr>
            <a:stCxn id="3930" idx="4"/>
          </p:cNvCxnSpPr>
          <p:nvPr/>
        </p:nvCxnSpPr>
        <p:spPr>
          <a:xfrm>
            <a:off x="3778621" y="4206756"/>
            <a:ext cx="9747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33" name="Google Shape;3933;p265"/>
          <p:cNvCxnSpPr/>
          <p:nvPr/>
        </p:nvCxnSpPr>
        <p:spPr>
          <a:xfrm rot="10800000" flipH="1">
            <a:off x="6175085" y="3003329"/>
            <a:ext cx="740721" cy="22335"/>
          </a:xfrm>
          <a:prstGeom prst="straightConnector1">
            <a:avLst/>
          </a:prstGeom>
          <a:noFill/>
          <a:ln w="9525" cap="flat" cmpd="sng">
            <a:solidFill>
              <a:schemeClr val="accent1"/>
            </a:solidFill>
            <a:prstDash val="solid"/>
            <a:miter lim="800000"/>
            <a:headEnd type="none" w="sm" len="sm"/>
            <a:tailEnd type="triangle" w="med" len="med"/>
          </a:ln>
        </p:spPr>
      </p:cxnSp>
      <p:sp>
        <p:nvSpPr>
          <p:cNvPr id="3934" name="Google Shape;3934;p265"/>
          <p:cNvSpPr/>
          <p:nvPr/>
        </p:nvSpPr>
        <p:spPr>
          <a:xfrm>
            <a:off x="6923955" y="3606035"/>
            <a:ext cx="1051035" cy="516319"/>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Payment</a:t>
            </a:r>
            <a:endParaRPr/>
          </a:p>
        </p:txBody>
      </p:sp>
      <p:sp>
        <p:nvSpPr>
          <p:cNvPr id="3935" name="Google Shape;3935;p265"/>
          <p:cNvSpPr/>
          <p:nvPr/>
        </p:nvSpPr>
        <p:spPr>
          <a:xfrm>
            <a:off x="6684578" y="4616679"/>
            <a:ext cx="1282261" cy="5163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Notification</a:t>
            </a:r>
            <a:endParaRPr/>
          </a:p>
        </p:txBody>
      </p:sp>
      <p:cxnSp>
        <p:nvCxnSpPr>
          <p:cNvPr id="3936" name="Google Shape;3936;p265"/>
          <p:cNvCxnSpPr>
            <a:stCxn id="3927" idx="3"/>
            <a:endCxn id="3934" idx="1"/>
          </p:cNvCxnSpPr>
          <p:nvPr/>
        </p:nvCxnSpPr>
        <p:spPr>
          <a:xfrm rot="10800000" flipH="1">
            <a:off x="6341031" y="3864329"/>
            <a:ext cx="582900" cy="22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37" name="Google Shape;3937;p265"/>
          <p:cNvCxnSpPr>
            <a:endCxn id="3935" idx="1"/>
          </p:cNvCxnSpPr>
          <p:nvPr/>
        </p:nvCxnSpPr>
        <p:spPr>
          <a:xfrm rot="10800000" flipH="1">
            <a:off x="6175178" y="4874839"/>
            <a:ext cx="509400" cy="25200"/>
          </a:xfrm>
          <a:prstGeom prst="straightConnector1">
            <a:avLst/>
          </a:prstGeom>
          <a:noFill/>
          <a:ln w="9525" cap="flat" cmpd="sng">
            <a:solidFill>
              <a:schemeClr val="accent1"/>
            </a:solidFill>
            <a:prstDash val="solid"/>
            <a:miter lim="800000"/>
            <a:headEnd type="none" w="sm" len="sm"/>
            <a:tailEnd type="triangle" w="med" len="med"/>
          </a:ln>
        </p:spPr>
      </p:cxnSp>
      <p:sp>
        <p:nvSpPr>
          <p:cNvPr id="3938" name="Google Shape;3938;p265"/>
          <p:cNvSpPr/>
          <p:nvPr/>
        </p:nvSpPr>
        <p:spPr>
          <a:xfrm>
            <a:off x="3854686" y="1178469"/>
            <a:ext cx="793138" cy="555734"/>
          </a:xfrm>
          <a:prstGeom prst="can">
            <a:avLst>
              <a:gd name="adj" fmla="val 25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Redis Cache</a:t>
            </a:r>
            <a:endParaRPr dirty="0"/>
          </a:p>
        </p:txBody>
      </p:sp>
      <p:sp>
        <p:nvSpPr>
          <p:cNvPr id="3939" name="Google Shape;3939;p265"/>
          <p:cNvSpPr/>
          <p:nvPr/>
        </p:nvSpPr>
        <p:spPr>
          <a:xfrm>
            <a:off x="3690025" y="2901169"/>
            <a:ext cx="660120" cy="509756"/>
          </a:xfrm>
          <a:prstGeom prst="can">
            <a:avLst>
              <a:gd name="adj" fmla="val 25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Read</a:t>
            </a:r>
            <a:endParaRPr/>
          </a:p>
        </p:txBody>
      </p:sp>
      <p:cxnSp>
        <p:nvCxnSpPr>
          <p:cNvPr id="3940" name="Google Shape;3940;p265"/>
          <p:cNvCxnSpPr>
            <a:stCxn id="3914" idx="2"/>
            <a:endCxn id="3939" idx="1"/>
          </p:cNvCxnSpPr>
          <p:nvPr/>
        </p:nvCxnSpPr>
        <p:spPr>
          <a:xfrm>
            <a:off x="3341057" y="2488323"/>
            <a:ext cx="678900" cy="412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41" name="Google Shape;3941;p265"/>
          <p:cNvCxnSpPr>
            <a:stCxn id="3927" idx="1"/>
            <a:endCxn id="3939" idx="3"/>
          </p:cNvCxnSpPr>
          <p:nvPr/>
        </p:nvCxnSpPr>
        <p:spPr>
          <a:xfrm rot="10800000">
            <a:off x="4019958" y="3411029"/>
            <a:ext cx="733500" cy="475500"/>
          </a:xfrm>
          <a:prstGeom prst="straightConnector1">
            <a:avLst/>
          </a:prstGeom>
          <a:noFill/>
          <a:ln w="9525" cap="flat" cmpd="sng">
            <a:solidFill>
              <a:schemeClr val="accent1"/>
            </a:solidFill>
            <a:prstDash val="solid"/>
            <a:miter lim="800000"/>
            <a:headEnd type="none" w="sm" len="sm"/>
            <a:tailEnd type="triangle" w="med" len="med"/>
          </a:ln>
        </p:spPr>
      </p:cxnSp>
      <p:sp>
        <p:nvSpPr>
          <p:cNvPr id="3942" name="Google Shape;3942;p265"/>
          <p:cNvSpPr/>
          <p:nvPr/>
        </p:nvSpPr>
        <p:spPr>
          <a:xfrm>
            <a:off x="3854686" y="86711"/>
            <a:ext cx="660120" cy="509756"/>
          </a:xfrm>
          <a:prstGeom prst="can">
            <a:avLst>
              <a:gd name="adj" fmla="val 25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DB</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BB033C-A462-DCE5-26C5-0DEC0DA43748}"/>
              </a:ext>
            </a:extLst>
          </p:cNvPr>
          <p:cNvSpPr>
            <a:spLocks noGrp="1"/>
          </p:cNvSpPr>
          <p:nvPr>
            <p:ph type="title"/>
          </p:nvPr>
        </p:nvSpPr>
        <p:spPr>
          <a:xfrm>
            <a:off x="3718035" y="2438291"/>
            <a:ext cx="4459013" cy="990709"/>
          </a:xfrm>
        </p:spPr>
        <p:txBody>
          <a:bodyPr/>
          <a:lstStyle/>
          <a:p>
            <a:r>
              <a:rPr lang="en-US" dirty="0"/>
              <a:t>Azure, AWS, GCP</a:t>
            </a:r>
            <a:endParaRPr lang="en-IN" dirty="0"/>
          </a:p>
        </p:txBody>
      </p:sp>
    </p:spTree>
    <p:extLst>
      <p:ext uri="{BB962C8B-B14F-4D97-AF65-F5344CB8AC3E}">
        <p14:creationId xmlns:p14="http://schemas.microsoft.com/office/powerpoint/2010/main" val="3772050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3"/>
        <p:cNvGrpSpPr/>
        <p:nvPr/>
      </p:nvGrpSpPr>
      <p:grpSpPr>
        <a:xfrm>
          <a:off x="0" y="0"/>
          <a:ext cx="0" cy="0"/>
          <a:chOff x="0" y="0"/>
          <a:chExt cx="0" cy="0"/>
        </a:xfrm>
      </p:grpSpPr>
      <p:sp>
        <p:nvSpPr>
          <p:cNvPr id="3034" name="Google Shape;3034;p1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35" name="Google Shape;3035;p1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36" name="Google Shape;3036;p140"/>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graphicFrame>
        <p:nvGraphicFramePr>
          <p:cNvPr id="3905" name="Google Shape;3905;p264"/>
          <p:cNvGraphicFramePr/>
          <p:nvPr/>
        </p:nvGraphicFramePr>
        <p:xfrm>
          <a:off x="325821" y="310881"/>
          <a:ext cx="11540375" cy="6236150"/>
        </p:xfrm>
        <a:graphic>
          <a:graphicData uri="http://schemas.openxmlformats.org/drawingml/2006/table">
            <a:tbl>
              <a:tblPr>
                <a:noFill/>
              </a:tblPr>
              <a:tblGrid>
                <a:gridCol w="1930625">
                  <a:extLst>
                    <a:ext uri="{9D8B030D-6E8A-4147-A177-3AD203B41FA5}">
                      <a16:colId xmlns:a16="http://schemas.microsoft.com/office/drawing/2014/main" val="20000"/>
                    </a:ext>
                  </a:extLst>
                </a:gridCol>
                <a:gridCol w="3636200">
                  <a:extLst>
                    <a:ext uri="{9D8B030D-6E8A-4147-A177-3AD203B41FA5}">
                      <a16:colId xmlns:a16="http://schemas.microsoft.com/office/drawing/2014/main" val="20001"/>
                    </a:ext>
                  </a:extLst>
                </a:gridCol>
                <a:gridCol w="3123700">
                  <a:extLst>
                    <a:ext uri="{9D8B030D-6E8A-4147-A177-3AD203B41FA5}">
                      <a16:colId xmlns:a16="http://schemas.microsoft.com/office/drawing/2014/main" val="20002"/>
                    </a:ext>
                  </a:extLst>
                </a:gridCol>
                <a:gridCol w="2849850">
                  <a:extLst>
                    <a:ext uri="{9D8B030D-6E8A-4147-A177-3AD203B41FA5}">
                      <a16:colId xmlns:a16="http://schemas.microsoft.com/office/drawing/2014/main" val="20003"/>
                    </a:ext>
                  </a:extLst>
                </a:gridCol>
              </a:tblGrid>
              <a:tr h="334175">
                <a:tc>
                  <a:txBody>
                    <a:bodyPr/>
                    <a:lstStyle/>
                    <a:p>
                      <a:pPr marL="0" marR="0" lvl="0" indent="0" algn="l" rtl="0">
                        <a:spcBef>
                          <a:spcPts val="0"/>
                        </a:spcBef>
                        <a:spcAft>
                          <a:spcPts val="0"/>
                        </a:spcAft>
                        <a:buNone/>
                      </a:pPr>
                      <a:r>
                        <a:rPr lang="en-US" sz="2000" b="1"/>
                        <a:t>Category</a:t>
                      </a:r>
                      <a:endParaRPr/>
                    </a:p>
                  </a:txBody>
                  <a:tcPr marL="40450" marR="40450" marT="20225" marB="2022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Azure</a:t>
                      </a:r>
                      <a:endParaRPr/>
                    </a:p>
                  </a:txBody>
                  <a:tcPr marL="40450" marR="40450" marT="20225" marB="2022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AWS</a:t>
                      </a:r>
                      <a:endParaRPr/>
                    </a:p>
                  </a:txBody>
                  <a:tcPr marL="40450" marR="40450" marT="20225" marB="2022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GCP</a:t>
                      </a:r>
                      <a:endParaRPr/>
                    </a:p>
                  </a:txBody>
                  <a:tcPr marL="40450" marR="40450" marT="20225" marB="2022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71075">
                <a:tc>
                  <a:txBody>
                    <a:bodyPr/>
                    <a:lstStyle/>
                    <a:p>
                      <a:pPr marL="0" marR="0" lvl="0" indent="0" algn="l" rtl="0">
                        <a:spcBef>
                          <a:spcPts val="0"/>
                        </a:spcBef>
                        <a:spcAft>
                          <a:spcPts val="0"/>
                        </a:spcAft>
                        <a:buNone/>
                      </a:pPr>
                      <a:r>
                        <a:rPr lang="en-US" sz="2000" b="1"/>
                        <a:t>Container Orchestration</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Kubernetes Service (AKS)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Elastic Kubernetes Service (EKS)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Google Kubernetes Engine (GKE)</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71075">
                <a:tc>
                  <a:txBody>
                    <a:bodyPr/>
                    <a:lstStyle/>
                    <a:p>
                      <a:pPr marL="0" marR="0" lvl="0" indent="0" algn="l" rtl="0">
                        <a:spcBef>
                          <a:spcPts val="0"/>
                        </a:spcBef>
                        <a:spcAft>
                          <a:spcPts val="0"/>
                        </a:spcAft>
                        <a:buNone/>
                      </a:pPr>
                      <a:r>
                        <a:rPr lang="en-US" sz="2000" b="1"/>
                        <a:t>Serverless Computing</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Functions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AWS Lambda</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Cloud Functions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71075">
                <a:tc>
                  <a:txBody>
                    <a:bodyPr/>
                    <a:lstStyle/>
                    <a:p>
                      <a:pPr marL="0" marR="0" lvl="0" indent="0" algn="l" rtl="0">
                        <a:spcBef>
                          <a:spcPts val="0"/>
                        </a:spcBef>
                        <a:spcAft>
                          <a:spcPts val="0"/>
                        </a:spcAft>
                        <a:buNone/>
                      </a:pPr>
                      <a:r>
                        <a:rPr lang="en-US" sz="2000" b="1"/>
                        <a:t>Container Management</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Service Fabric</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Elastic Container Service (ECS)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Cloud Run</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34175">
                <a:tc>
                  <a:txBody>
                    <a:bodyPr/>
                    <a:lstStyle/>
                    <a:p>
                      <a:pPr marL="0" marR="0" lvl="0" indent="0" algn="l" rtl="0">
                        <a:spcBef>
                          <a:spcPts val="0"/>
                        </a:spcBef>
                        <a:spcAft>
                          <a:spcPts val="0"/>
                        </a:spcAft>
                        <a:buNone/>
                      </a:pPr>
                      <a:r>
                        <a:rPr lang="en-US" sz="2000" b="1"/>
                        <a:t>API Management</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API Management</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API Gateway</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Apigee API Platform</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4175">
                <a:tc>
                  <a:txBody>
                    <a:bodyPr/>
                    <a:lstStyle/>
                    <a:p>
                      <a:pPr marL="0" marR="0" lvl="0" indent="0" algn="l" rtl="0">
                        <a:spcBef>
                          <a:spcPts val="0"/>
                        </a:spcBef>
                        <a:spcAft>
                          <a:spcPts val="0"/>
                        </a:spcAft>
                        <a:buNone/>
                      </a:pPr>
                      <a:r>
                        <a:rPr lang="en-US" sz="2000" b="1"/>
                        <a:t>Database</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Cosmos DB</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DynamoDB</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Cloud Spanner</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71075">
                <a:tc>
                  <a:txBody>
                    <a:bodyPr/>
                    <a:lstStyle/>
                    <a:p>
                      <a:pPr marL="0" marR="0" lvl="0" indent="0" algn="l" rtl="0">
                        <a:spcBef>
                          <a:spcPts val="0"/>
                        </a:spcBef>
                        <a:spcAft>
                          <a:spcPts val="0"/>
                        </a:spcAft>
                        <a:buNone/>
                      </a:pPr>
                      <a:r>
                        <a:rPr lang="en-US" sz="2000" b="1"/>
                        <a:t>Service Mesh</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Service Fabric Mesh</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AWS App Mesh</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Istio (Can be used with GKE)</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71075">
                <a:tc>
                  <a:txBody>
                    <a:bodyPr/>
                    <a:lstStyle/>
                    <a:p>
                      <a:pPr marL="0" marR="0" lvl="0" indent="0" algn="l" rtl="0">
                        <a:spcBef>
                          <a:spcPts val="0"/>
                        </a:spcBef>
                        <a:spcAft>
                          <a:spcPts val="0"/>
                        </a:spcAft>
                        <a:buNone/>
                      </a:pPr>
                      <a:r>
                        <a:rPr lang="en-US" sz="2000" b="1"/>
                        <a:t>Monitoring &amp; Logging</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Monitor, Azure Log Analytics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CloudWatch, AWS X-Ray</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Stackdriver Monitoring &amp; Logging</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571075">
                <a:tc>
                  <a:txBody>
                    <a:bodyPr/>
                    <a:lstStyle/>
                    <a:p>
                      <a:pPr marL="0" marR="0" lvl="0" indent="0" algn="l" rtl="0">
                        <a:spcBef>
                          <a:spcPts val="0"/>
                        </a:spcBef>
                        <a:spcAft>
                          <a:spcPts val="0"/>
                        </a:spcAft>
                        <a:buNone/>
                      </a:pPr>
                      <a:r>
                        <a:rPr lang="en-US" sz="2000" b="1"/>
                        <a:t>CI/CD Tools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DevOps, Jenkins, GitLab CI/CD</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AWS CodePipeline, Jenkins, GitLab CI/CD</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Cloud Build, Jenkins, GitLab CI/CD</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571075">
                <a:tc>
                  <a:txBody>
                    <a:bodyPr/>
                    <a:lstStyle/>
                    <a:p>
                      <a:pPr marL="0" marR="0" lvl="0" indent="0" algn="l" rtl="0">
                        <a:spcBef>
                          <a:spcPts val="0"/>
                        </a:spcBef>
                        <a:spcAft>
                          <a:spcPts val="0"/>
                        </a:spcAft>
                        <a:buNone/>
                      </a:pPr>
                      <a:r>
                        <a:rPr lang="en-US" sz="2000" b="1"/>
                        <a:t>Infrastructure as Code</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Resource Manager (ARM), Terraform</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AWS CloudFormation</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Terraform, Deployment Manager</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571075">
                <a:tc>
                  <a:txBody>
                    <a:bodyPr/>
                    <a:lstStyle/>
                    <a:p>
                      <a:pPr marL="0" marR="0" lvl="0" indent="0" algn="l" rtl="0">
                        <a:spcBef>
                          <a:spcPts val="0"/>
                        </a:spcBef>
                        <a:spcAft>
                          <a:spcPts val="0"/>
                        </a:spcAft>
                        <a:buNone/>
                      </a:pPr>
                      <a:r>
                        <a:rPr lang="en-US" sz="2000" b="1"/>
                        <a:t>Integration</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Logic Apps, Azure Event Grid</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SQS, Amazon SNS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Cloud Pub/Sub, Cloud Tasks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12F714-695C-8182-297C-7CD0A77C4F69}"/>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0FB0C1B8-739F-095E-1C76-01B047F50767}"/>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8576124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D4B2607-A9B7-9FCB-5736-1EB85A7310C9}"/>
              </a:ext>
            </a:extLst>
          </p:cNvPr>
          <p:cNvGraphicFramePr>
            <a:graphicFrameLocks noGrp="1"/>
          </p:cNvGraphicFramePr>
          <p:nvPr/>
        </p:nvGraphicFramePr>
        <p:xfrm>
          <a:off x="0" y="0"/>
          <a:ext cx="12349655" cy="8899295"/>
        </p:xfrm>
        <a:graphic>
          <a:graphicData uri="http://schemas.openxmlformats.org/drawingml/2006/table">
            <a:tbl>
              <a:tblPr/>
              <a:tblGrid>
                <a:gridCol w="1545087">
                  <a:extLst>
                    <a:ext uri="{9D8B030D-6E8A-4147-A177-3AD203B41FA5}">
                      <a16:colId xmlns:a16="http://schemas.microsoft.com/office/drawing/2014/main" val="3272523018"/>
                    </a:ext>
                  </a:extLst>
                </a:gridCol>
                <a:gridCol w="2196229">
                  <a:extLst>
                    <a:ext uri="{9D8B030D-6E8A-4147-A177-3AD203B41FA5}">
                      <a16:colId xmlns:a16="http://schemas.microsoft.com/office/drawing/2014/main" val="1038483800"/>
                    </a:ext>
                  </a:extLst>
                </a:gridCol>
                <a:gridCol w="8608339">
                  <a:extLst>
                    <a:ext uri="{9D8B030D-6E8A-4147-A177-3AD203B41FA5}">
                      <a16:colId xmlns:a16="http://schemas.microsoft.com/office/drawing/2014/main" val="261377500"/>
                    </a:ext>
                  </a:extLst>
                </a:gridCol>
              </a:tblGrid>
              <a:tr h="112697">
                <a:tc rowSpan="5">
                  <a:txBody>
                    <a:bodyPr/>
                    <a:lstStyle/>
                    <a:p>
                      <a:pPr algn="ctr" fontAlgn="ctr"/>
                      <a:r>
                        <a:rPr lang="en-IN" sz="1600" u="none" strike="noStrike">
                          <a:effectLst/>
                        </a:rPr>
                        <a:t>Compute</a:t>
                      </a:r>
                      <a:endParaRPr lang="en-IN" sz="16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Virtual Machines</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Scalable computing capacity for various workloads.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473407485"/>
                  </a:ext>
                </a:extLst>
              </a:tr>
              <a:tr h="112697">
                <a:tc vMerge="1">
                  <a:txBody>
                    <a:bodyPr/>
                    <a:lstStyle/>
                    <a:p>
                      <a:endParaRPr lang="en-IN"/>
                    </a:p>
                  </a:txBody>
                  <a:tcPr/>
                </a:tc>
                <a:tc>
                  <a:txBody>
                    <a:bodyPr/>
                    <a:lstStyle/>
                    <a:p>
                      <a:pPr algn="l" fontAlgn="ctr"/>
                      <a:r>
                        <a:rPr lang="en-IN" sz="1400" u="none" strike="noStrike">
                          <a:effectLst/>
                        </a:rPr>
                        <a:t>Azure App Service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PaaS for hosting web apps, RESTful APIs, and mobile backends.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906399130"/>
                  </a:ext>
                </a:extLst>
              </a:tr>
              <a:tr h="211312">
                <a:tc vMerge="1">
                  <a:txBody>
                    <a:bodyPr/>
                    <a:lstStyle/>
                    <a:p>
                      <a:endParaRPr lang="en-IN"/>
                    </a:p>
                  </a:txBody>
                  <a:tcPr/>
                </a:tc>
                <a:tc>
                  <a:txBody>
                    <a:bodyPr/>
                    <a:lstStyle/>
                    <a:p>
                      <a:pPr algn="l" fontAlgn="ctr"/>
                      <a:r>
                        <a:rPr lang="en-IN" sz="1400" u="none" strike="noStrike">
                          <a:effectLst/>
                        </a:rPr>
                        <a:t>Azure Functions</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Serverless compute service for running event-driven code without managing servers.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028653722"/>
                  </a:ext>
                </a:extLst>
              </a:tr>
              <a:tr h="112697">
                <a:tc vMerge="1">
                  <a:txBody>
                    <a:bodyPr/>
                    <a:lstStyle/>
                    <a:p>
                      <a:endParaRPr lang="en-IN"/>
                    </a:p>
                  </a:txBody>
                  <a:tcPr/>
                </a:tc>
                <a:tc>
                  <a:txBody>
                    <a:bodyPr/>
                    <a:lstStyle/>
                    <a:p>
                      <a:pPr algn="l" fontAlgn="ctr"/>
                      <a:r>
                        <a:rPr lang="en-IN" sz="1400" u="none" strike="noStrike">
                          <a:effectLst/>
                        </a:rPr>
                        <a:t>Azure Kubernetes Service (AKS)</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Managed Kubernetes service for running containerized applications.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112974504"/>
                  </a:ext>
                </a:extLst>
              </a:tr>
              <a:tr h="211312">
                <a:tc vMerge="1">
                  <a:txBody>
                    <a:bodyPr/>
                    <a:lstStyle/>
                    <a:p>
                      <a:endParaRPr lang="en-IN"/>
                    </a:p>
                  </a:txBody>
                  <a:tcPr/>
                </a:tc>
                <a:tc>
                  <a:txBody>
                    <a:bodyPr/>
                    <a:lstStyle/>
                    <a:p>
                      <a:pPr algn="l" fontAlgn="ctr"/>
                      <a:r>
                        <a:rPr lang="en-IN" sz="1400" u="none" strike="noStrike" dirty="0">
                          <a:effectLst/>
                        </a:rPr>
                        <a:t>Azure Batch</a:t>
                      </a:r>
                      <a:endParaRPr lang="en-IN" sz="1400" b="0" i="0" u="none" strike="noStrike" dirty="0">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Running large-scale parallel and high-performance computing (HPC) applications.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631454222"/>
                  </a:ext>
                </a:extLst>
              </a:tr>
              <a:tr h="112697">
                <a:tc rowSpan="5">
                  <a:txBody>
                    <a:bodyPr/>
                    <a:lstStyle/>
                    <a:p>
                      <a:pPr algn="ctr" fontAlgn="ctr"/>
                      <a:r>
                        <a:rPr lang="en-IN" sz="1600" u="none" strike="noStrike">
                          <a:effectLst/>
                        </a:rPr>
                        <a:t>Storage</a:t>
                      </a:r>
                      <a:endParaRPr lang="en-IN" sz="16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Blob Storage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Object storage for unstructured data such as text or binary data.</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613169808"/>
                  </a:ext>
                </a:extLst>
              </a:tr>
              <a:tr h="112697">
                <a:tc vMerge="1">
                  <a:txBody>
                    <a:bodyPr/>
                    <a:lstStyle/>
                    <a:p>
                      <a:endParaRPr lang="en-IN"/>
                    </a:p>
                  </a:txBody>
                  <a:tcPr/>
                </a:tc>
                <a:tc>
                  <a:txBody>
                    <a:bodyPr/>
                    <a:lstStyle/>
                    <a:p>
                      <a:pPr algn="l" fontAlgn="ctr"/>
                      <a:r>
                        <a:rPr lang="en-IN" sz="1400" u="none" strike="noStrike">
                          <a:effectLst/>
                        </a:rPr>
                        <a:t>Azure Files</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Managed file shares accessible via SMB and NFS protocols.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4153399923"/>
                  </a:ext>
                </a:extLst>
              </a:tr>
              <a:tr h="112697">
                <a:tc vMerge="1">
                  <a:txBody>
                    <a:bodyPr/>
                    <a:lstStyle/>
                    <a:p>
                      <a:endParaRPr lang="en-IN"/>
                    </a:p>
                  </a:txBody>
                  <a:tcPr/>
                </a:tc>
                <a:tc>
                  <a:txBody>
                    <a:bodyPr/>
                    <a:lstStyle/>
                    <a:p>
                      <a:pPr algn="l" fontAlgn="ctr"/>
                      <a:r>
                        <a:rPr lang="en-IN" sz="1400" u="none" strike="noStrike">
                          <a:effectLst/>
                        </a:rPr>
                        <a:t>Azure Disk Storage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High-performance managed disks for Azure VMs.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1955609598"/>
                  </a:ext>
                </a:extLst>
              </a:tr>
              <a:tr h="112697">
                <a:tc vMerge="1">
                  <a:txBody>
                    <a:bodyPr/>
                    <a:lstStyle/>
                    <a:p>
                      <a:endParaRPr lang="en-IN"/>
                    </a:p>
                  </a:txBody>
                  <a:tcPr/>
                </a:tc>
                <a:tc>
                  <a:txBody>
                    <a:bodyPr/>
                    <a:lstStyle/>
                    <a:p>
                      <a:pPr algn="l" fontAlgn="ctr"/>
                      <a:r>
                        <a:rPr lang="en-IN" sz="1400" u="none" strike="noStrike">
                          <a:effectLst/>
                        </a:rPr>
                        <a:t>Azure Data Lake Storage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Scalable and secure data lake for high-performance analytics workloads.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623505308"/>
                  </a:ext>
                </a:extLst>
              </a:tr>
              <a:tr h="112697">
                <a:tc vMerge="1">
                  <a:txBody>
                    <a:bodyPr/>
                    <a:lstStyle/>
                    <a:p>
                      <a:endParaRPr lang="en-IN"/>
                    </a:p>
                  </a:txBody>
                  <a:tcPr/>
                </a:tc>
                <a:tc>
                  <a:txBody>
                    <a:bodyPr/>
                    <a:lstStyle/>
                    <a:p>
                      <a:pPr algn="l" fontAlgn="ctr"/>
                      <a:r>
                        <a:rPr lang="en-IN" sz="1400" u="none" strike="noStrike">
                          <a:effectLst/>
                        </a:rPr>
                        <a:t>Azure SQL Database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Fully managed relational database with built-in intelligence and scalability.</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837259918"/>
                  </a:ext>
                </a:extLst>
              </a:tr>
              <a:tr h="225395">
                <a:tc rowSpan="5">
                  <a:txBody>
                    <a:bodyPr/>
                    <a:lstStyle/>
                    <a:p>
                      <a:pPr algn="ctr" fontAlgn="ctr"/>
                      <a:r>
                        <a:rPr lang="en-IN" sz="1600" u="none" strike="noStrike">
                          <a:effectLst/>
                        </a:rPr>
                        <a:t>Network</a:t>
                      </a:r>
                      <a:endParaRPr lang="en-IN" sz="16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dirty="0">
                          <a:effectLst/>
                        </a:rPr>
                        <a:t>Azure Virtual Network (</a:t>
                      </a:r>
                      <a:r>
                        <a:rPr lang="en-IN" sz="1400" u="none" strike="noStrike" dirty="0" err="1">
                          <a:effectLst/>
                        </a:rPr>
                        <a:t>VNet</a:t>
                      </a:r>
                      <a:r>
                        <a:rPr lang="en-IN" sz="1400" u="none" strike="noStrike" dirty="0">
                          <a:effectLst/>
                        </a:rPr>
                        <a:t>)</a:t>
                      </a:r>
                      <a:endParaRPr lang="en-IN" sz="1400" b="0" i="0" u="none" strike="noStrike" dirty="0">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dirty="0">
                          <a:effectLst/>
                        </a:rPr>
                        <a:t>Private network in Azure to securely connect Azure resources to each other and to on-premises networks.</a:t>
                      </a:r>
                      <a:endParaRPr lang="en-US" sz="1400" b="0" i="0" u="none" strike="noStrike" dirty="0">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395441287"/>
                  </a:ext>
                </a:extLst>
              </a:tr>
              <a:tr h="112697">
                <a:tc vMerge="1">
                  <a:txBody>
                    <a:bodyPr/>
                    <a:lstStyle/>
                    <a:p>
                      <a:endParaRPr lang="en-IN"/>
                    </a:p>
                  </a:txBody>
                  <a:tcPr/>
                </a:tc>
                <a:tc>
                  <a:txBody>
                    <a:bodyPr/>
                    <a:lstStyle/>
                    <a:p>
                      <a:pPr algn="l" fontAlgn="ctr"/>
                      <a:r>
                        <a:rPr lang="en-IN" sz="1400" u="none" strike="noStrike" dirty="0">
                          <a:effectLst/>
                        </a:rPr>
                        <a:t>Azure Load Balancer</a:t>
                      </a:r>
                      <a:endParaRPr lang="en-IN" sz="1400" b="0" i="0" u="none" strike="noStrike" dirty="0">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Distributes incoming network traffic across multiple VMs.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085284034"/>
                  </a:ext>
                </a:extLst>
              </a:tr>
              <a:tr h="225395">
                <a:tc vMerge="1">
                  <a:txBody>
                    <a:bodyPr/>
                    <a:lstStyle/>
                    <a:p>
                      <a:endParaRPr lang="en-IN"/>
                    </a:p>
                  </a:txBody>
                  <a:tcPr/>
                </a:tc>
                <a:tc>
                  <a:txBody>
                    <a:bodyPr/>
                    <a:lstStyle/>
                    <a:p>
                      <a:pPr algn="l" fontAlgn="ctr"/>
                      <a:r>
                        <a:rPr lang="en-IN" sz="1400" u="none" strike="noStrike">
                          <a:effectLst/>
                        </a:rPr>
                        <a:t>Azure Application Gateway</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Application-level routing and load balancing with SSL termination and Web Application Firewall (WAF).</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295671417"/>
                  </a:ext>
                </a:extLst>
              </a:tr>
              <a:tr h="211312">
                <a:tc vMerge="1">
                  <a:txBody>
                    <a:bodyPr/>
                    <a:lstStyle/>
                    <a:p>
                      <a:endParaRPr lang="en-IN"/>
                    </a:p>
                  </a:txBody>
                  <a:tcPr/>
                </a:tc>
                <a:tc>
                  <a:txBody>
                    <a:bodyPr/>
                    <a:lstStyle/>
                    <a:p>
                      <a:pPr algn="l" fontAlgn="ctr"/>
                      <a:r>
                        <a:rPr lang="en-IN" sz="1400" u="none" strike="noStrike">
                          <a:effectLst/>
                        </a:rPr>
                        <a:t>Azure VPN Gateway</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Establishes secure connections between Azure VNets and on-premises networks.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136553587"/>
                  </a:ext>
                </a:extLst>
              </a:tr>
              <a:tr h="211312">
                <a:tc vMerge="1">
                  <a:txBody>
                    <a:bodyPr/>
                    <a:lstStyle/>
                    <a:p>
                      <a:endParaRPr lang="en-IN"/>
                    </a:p>
                  </a:txBody>
                  <a:tcPr/>
                </a:tc>
                <a:tc>
                  <a:txBody>
                    <a:bodyPr/>
                    <a:lstStyle/>
                    <a:p>
                      <a:pPr algn="l" fontAlgn="ctr"/>
                      <a:r>
                        <a:rPr lang="en-IN" sz="1400" u="none" strike="noStrike">
                          <a:effectLst/>
                        </a:rPr>
                        <a:t>Azure ExpressRoute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Dedicated private network connection to Azure, bypassing the public internet.</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824219073"/>
                  </a:ext>
                </a:extLst>
              </a:tr>
              <a:tr h="211312">
                <a:tc rowSpan="5">
                  <a:txBody>
                    <a:bodyPr/>
                    <a:lstStyle/>
                    <a:p>
                      <a:pPr algn="ctr" fontAlgn="ctr"/>
                      <a:r>
                        <a:rPr lang="en-IN" sz="1600" u="none" strike="noStrike">
                          <a:effectLst/>
                        </a:rPr>
                        <a:t>Security</a:t>
                      </a:r>
                      <a:endParaRPr lang="en-IN" sz="16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Security Center</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Unified security management and threat protection across Azure resources.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4286369329"/>
                  </a:ext>
                </a:extLst>
              </a:tr>
              <a:tr h="112697">
                <a:tc vMerge="1">
                  <a:txBody>
                    <a:bodyPr/>
                    <a:lstStyle/>
                    <a:p>
                      <a:endParaRPr lang="en-IN"/>
                    </a:p>
                  </a:txBody>
                  <a:tcPr/>
                </a:tc>
                <a:tc>
                  <a:txBody>
                    <a:bodyPr/>
                    <a:lstStyle/>
                    <a:p>
                      <a:pPr algn="l" fontAlgn="ctr"/>
                      <a:r>
                        <a:rPr lang="en-US" sz="1400" u="none" strike="noStrike">
                          <a:effectLst/>
                        </a:rPr>
                        <a:t>Azure Active Directory (Azure AD)</a:t>
                      </a:r>
                      <a:endParaRPr lang="en-US"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Identity and access management for secure access to Azure resources.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748183361"/>
                  </a:ext>
                </a:extLst>
              </a:tr>
              <a:tr h="211312">
                <a:tc vMerge="1">
                  <a:txBody>
                    <a:bodyPr/>
                    <a:lstStyle/>
                    <a:p>
                      <a:endParaRPr lang="en-IN"/>
                    </a:p>
                  </a:txBody>
                  <a:tcPr/>
                </a:tc>
                <a:tc>
                  <a:txBody>
                    <a:bodyPr/>
                    <a:lstStyle/>
                    <a:p>
                      <a:pPr algn="l" fontAlgn="ctr"/>
                      <a:r>
                        <a:rPr lang="en-IN" sz="1400" u="none" strike="noStrike">
                          <a:effectLst/>
                        </a:rPr>
                        <a:t>Azure Key Vault</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Securely store and manage sensitive information like secrets, keys, and certificates.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994161561"/>
                  </a:ext>
                </a:extLst>
              </a:tr>
              <a:tr h="225395">
                <a:tc vMerge="1">
                  <a:txBody>
                    <a:bodyPr/>
                    <a:lstStyle/>
                    <a:p>
                      <a:endParaRPr lang="en-IN"/>
                    </a:p>
                  </a:txBody>
                  <a:tcPr/>
                </a:tc>
                <a:tc>
                  <a:txBody>
                    <a:bodyPr/>
                    <a:lstStyle/>
                    <a:p>
                      <a:pPr algn="l" fontAlgn="ctr"/>
                      <a:r>
                        <a:rPr lang="en-IN" sz="1400" u="none" strike="noStrike">
                          <a:effectLst/>
                        </a:rPr>
                        <a:t>Azure Sentinel</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Cloud-native SIEM (Security Information and Event Management) for intelligent security analytics and threat intelligence.</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755555948"/>
                  </a:ext>
                </a:extLst>
              </a:tr>
              <a:tr h="112697">
                <a:tc vMerge="1">
                  <a:txBody>
                    <a:bodyPr/>
                    <a:lstStyle/>
                    <a:p>
                      <a:endParaRPr lang="en-IN"/>
                    </a:p>
                  </a:txBody>
                  <a:tcPr/>
                </a:tc>
                <a:tc>
                  <a:txBody>
                    <a:bodyPr/>
                    <a:lstStyle/>
                    <a:p>
                      <a:pPr algn="l" fontAlgn="ctr"/>
                      <a:r>
                        <a:rPr lang="en-IN" sz="1400" u="none" strike="noStrike">
                          <a:effectLst/>
                        </a:rPr>
                        <a:t>Azure DDoS Protection</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Protects applications from Distributed Denial of Service (DDoS) attacks.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1136952877"/>
                  </a:ext>
                </a:extLst>
              </a:tr>
              <a:tr h="225395">
                <a:tc rowSpan="4">
                  <a:txBody>
                    <a:bodyPr/>
                    <a:lstStyle/>
                    <a:p>
                      <a:pPr algn="ctr" fontAlgn="ctr"/>
                      <a:r>
                        <a:rPr lang="en-IN" sz="1600" u="none" strike="noStrike" dirty="0">
                          <a:effectLst/>
                        </a:rPr>
                        <a:t>Backup and Recovery</a:t>
                      </a:r>
                      <a:endParaRPr lang="en-IN" sz="1600" b="1" i="0" u="none" strike="noStrike" dirty="0">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Backup</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Simplified backup solution for backing up and restoring data from the Microsoft Azure cloud.</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1551023172"/>
                  </a:ext>
                </a:extLst>
              </a:tr>
              <a:tr h="211312">
                <a:tc vMerge="1">
                  <a:txBody>
                    <a:bodyPr/>
                    <a:lstStyle/>
                    <a:p>
                      <a:endParaRPr lang="en-IN"/>
                    </a:p>
                  </a:txBody>
                  <a:tcPr/>
                </a:tc>
                <a:tc>
                  <a:txBody>
                    <a:bodyPr/>
                    <a:lstStyle/>
                    <a:p>
                      <a:pPr algn="l" fontAlgn="ctr"/>
                      <a:r>
                        <a:rPr lang="en-IN" sz="1400" u="none" strike="noStrike">
                          <a:effectLst/>
                        </a:rPr>
                        <a:t>Azure Site Recovery</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Disaster recovery service replicating workloads from a primary site to a secondary location.</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528409297"/>
                  </a:ext>
                </a:extLst>
              </a:tr>
              <a:tr h="112697">
                <a:tc vMerge="1">
                  <a:txBody>
                    <a:bodyPr/>
                    <a:lstStyle/>
                    <a:p>
                      <a:endParaRPr lang="en-IN"/>
                    </a:p>
                  </a:txBody>
                  <a:tcPr/>
                </a:tc>
                <a:tc>
                  <a:txBody>
                    <a:bodyPr/>
                    <a:lstStyle/>
                    <a:p>
                      <a:pPr algn="l" fontAlgn="ctr"/>
                      <a:r>
                        <a:rPr lang="en-IN" sz="1400" u="none" strike="noStrike">
                          <a:effectLst/>
                        </a:rPr>
                        <a:t>Azure Archive Storage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Low-cost storage tier for archiving infrequently accessed data.</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66417582"/>
                  </a:ext>
                </a:extLst>
              </a:tr>
              <a:tr h="250293">
                <a:tc vMerge="1">
                  <a:txBody>
                    <a:bodyPr/>
                    <a:lstStyle/>
                    <a:p>
                      <a:endParaRPr lang="en-IN"/>
                    </a:p>
                  </a:txBody>
                  <a:tcPr/>
                </a:tc>
                <a:tc>
                  <a:txBody>
                    <a:bodyPr/>
                    <a:lstStyle/>
                    <a:p>
                      <a:pPr algn="l" fontAlgn="ctr"/>
                      <a:r>
                        <a:rPr lang="en-IN" sz="1400" u="none" strike="noStrike">
                          <a:effectLst/>
                        </a:rPr>
                        <a:t>Azure Blob Storage - Lifecycle Management</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Automates data movement between access tiers (hot, cool, and archive) based on changing access patterns.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804521429"/>
                  </a:ext>
                </a:extLst>
              </a:tr>
              <a:tr h="225395">
                <a:tc rowSpan="5">
                  <a:txBody>
                    <a:bodyPr/>
                    <a:lstStyle/>
                    <a:p>
                      <a:pPr algn="ctr" fontAlgn="ctr"/>
                      <a:r>
                        <a:rPr lang="en-IN" sz="1600" u="none" strike="noStrike">
                          <a:effectLst/>
                        </a:rPr>
                        <a:t>Operational Services</a:t>
                      </a:r>
                      <a:endParaRPr lang="en-IN" sz="16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Monitor</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Comprehensive solution for collecting, analyzing, and acting on telemetry from cloud and on-premises environments.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247811126"/>
                  </a:ext>
                </a:extLst>
              </a:tr>
              <a:tr h="112697">
                <a:tc vMerge="1">
                  <a:txBody>
                    <a:bodyPr/>
                    <a:lstStyle/>
                    <a:p>
                      <a:endParaRPr lang="en-IN"/>
                    </a:p>
                  </a:txBody>
                  <a:tcPr/>
                </a:tc>
                <a:tc>
                  <a:txBody>
                    <a:bodyPr/>
                    <a:lstStyle/>
                    <a:p>
                      <a:pPr algn="l" fontAlgn="ctr"/>
                      <a:r>
                        <a:rPr lang="en-IN" sz="1400" u="none" strike="noStrike">
                          <a:effectLst/>
                        </a:rPr>
                        <a:t>Azure Log Analytics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Advanced tools for querying and analyzing log data.</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828135241"/>
                  </a:ext>
                </a:extLst>
              </a:tr>
              <a:tr h="112697">
                <a:tc vMerge="1">
                  <a:txBody>
                    <a:bodyPr/>
                    <a:lstStyle/>
                    <a:p>
                      <a:endParaRPr lang="en-IN"/>
                    </a:p>
                  </a:txBody>
                  <a:tcPr/>
                </a:tc>
                <a:tc>
                  <a:txBody>
                    <a:bodyPr/>
                    <a:lstStyle/>
                    <a:p>
                      <a:pPr algn="l" fontAlgn="ctr"/>
                      <a:r>
                        <a:rPr lang="en-IN" sz="1400" u="none" strike="noStrike">
                          <a:effectLst/>
                        </a:rPr>
                        <a:t>Azure Automation</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Automation of repetitive tasks and orchestration of complex workflows.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719811485"/>
                  </a:ext>
                </a:extLst>
              </a:tr>
              <a:tr h="112697">
                <a:tc vMerge="1">
                  <a:txBody>
                    <a:bodyPr/>
                    <a:lstStyle/>
                    <a:p>
                      <a:endParaRPr lang="en-IN"/>
                    </a:p>
                  </a:txBody>
                  <a:tcPr/>
                </a:tc>
                <a:tc>
                  <a:txBody>
                    <a:bodyPr/>
                    <a:lstStyle/>
                    <a:p>
                      <a:pPr algn="l" fontAlgn="ctr"/>
                      <a:r>
                        <a:rPr lang="en-IN" sz="1400" u="none" strike="noStrike">
                          <a:effectLst/>
                        </a:rPr>
                        <a:t>Azure Cost Management</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Provides tools for monitoring, allocating, and optimizing cloud costs.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863646175"/>
                  </a:ext>
                </a:extLst>
              </a:tr>
              <a:tr h="211312">
                <a:tc vMerge="1">
                  <a:txBody>
                    <a:bodyPr/>
                    <a:lstStyle/>
                    <a:p>
                      <a:endParaRPr lang="en-IN"/>
                    </a:p>
                  </a:txBody>
                  <a:tcPr/>
                </a:tc>
                <a:tc>
                  <a:txBody>
                    <a:bodyPr/>
                    <a:lstStyle/>
                    <a:p>
                      <a:pPr algn="l" fontAlgn="ctr"/>
                      <a:r>
                        <a:rPr lang="en-IN" sz="1400" u="none" strike="noStrike">
                          <a:effectLst/>
                        </a:rPr>
                        <a:t>Azure DevTest Labs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Enables quick creation and management of environments for development and testing</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158183217"/>
                  </a:ext>
                </a:extLst>
              </a:tr>
              <a:tr h="211312">
                <a:tc rowSpan="8">
                  <a:txBody>
                    <a:bodyPr/>
                    <a:lstStyle/>
                    <a:p>
                      <a:pPr algn="ctr" fontAlgn="ctr"/>
                      <a:r>
                        <a:rPr lang="en-IN" sz="1400" u="none" strike="noStrike">
                          <a:effectLst/>
                        </a:rPr>
                        <a:t>Other Services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DevOps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Suite of development tools for planning, developing, and delivering software.</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878904032"/>
                  </a:ext>
                </a:extLst>
              </a:tr>
              <a:tr h="225395">
                <a:tc vMerge="1">
                  <a:txBody>
                    <a:bodyPr/>
                    <a:lstStyle/>
                    <a:p>
                      <a:endParaRPr lang="en-IN"/>
                    </a:p>
                  </a:txBody>
                  <a:tcPr/>
                </a:tc>
                <a:tc>
                  <a:txBody>
                    <a:bodyPr/>
                    <a:lstStyle/>
                    <a:p>
                      <a:pPr algn="l" fontAlgn="ctr"/>
                      <a:r>
                        <a:rPr lang="en-IN" sz="1400" u="none" strike="noStrike">
                          <a:effectLst/>
                        </a:rPr>
                        <a:t>Azure Cognitive Services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Pre-built APIs for adding intelligent features such as vision, speech, language, and decision-making to applications.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7342885"/>
                  </a:ext>
                </a:extLst>
              </a:tr>
              <a:tr h="211312">
                <a:tc vMerge="1">
                  <a:txBody>
                    <a:bodyPr/>
                    <a:lstStyle/>
                    <a:p>
                      <a:endParaRPr lang="en-IN"/>
                    </a:p>
                  </a:txBody>
                  <a:tcPr/>
                </a:tc>
                <a:tc>
                  <a:txBody>
                    <a:bodyPr/>
                    <a:lstStyle/>
                    <a:p>
                      <a:pPr algn="l" fontAlgn="ctr"/>
                      <a:r>
                        <a:rPr lang="en-IN" sz="1400" u="none" strike="noStrike">
                          <a:effectLst/>
                        </a:rPr>
                        <a:t>Azure AI &amp; Machine Learning</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Platform and tools for building, training, and deploying machine learning models.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119637997"/>
                  </a:ext>
                </a:extLst>
              </a:tr>
              <a:tr h="112697">
                <a:tc vMerge="1">
                  <a:txBody>
                    <a:bodyPr/>
                    <a:lstStyle/>
                    <a:p>
                      <a:endParaRPr lang="en-IN"/>
                    </a:p>
                  </a:txBody>
                  <a:tcPr/>
                </a:tc>
                <a:tc>
                  <a:txBody>
                    <a:bodyPr/>
                    <a:lstStyle/>
                    <a:p>
                      <a:pPr algn="l" fontAlgn="ctr"/>
                      <a:r>
                        <a:rPr lang="en-IN" sz="1400" u="none" strike="noStrike">
                          <a:effectLst/>
                        </a:rPr>
                        <a:t>Azure IoT Hub</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Cloud service for managing and securing IoT devices.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20106171"/>
                  </a:ext>
                </a:extLst>
              </a:tr>
              <a:tr h="112697">
                <a:tc vMerge="1">
                  <a:txBody>
                    <a:bodyPr/>
                    <a:lstStyle/>
                    <a:p>
                      <a:endParaRPr lang="en-IN"/>
                    </a:p>
                  </a:txBody>
                  <a:tcPr/>
                </a:tc>
                <a:tc>
                  <a:txBody>
                    <a:bodyPr/>
                    <a:lstStyle/>
                    <a:p>
                      <a:pPr algn="l" fontAlgn="ctr"/>
                      <a:r>
                        <a:rPr lang="en-IN" sz="1400" u="none" strike="noStrike">
                          <a:effectLst/>
                        </a:rPr>
                        <a:t>Azure Logic Apps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Service for automating workflows and integrating apps, data, and services.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323065086"/>
                  </a:ext>
                </a:extLst>
              </a:tr>
              <a:tr h="211312">
                <a:tc vMerge="1">
                  <a:txBody>
                    <a:bodyPr/>
                    <a:lstStyle/>
                    <a:p>
                      <a:endParaRPr lang="en-IN"/>
                    </a:p>
                  </a:txBody>
                  <a:tcPr/>
                </a:tc>
                <a:tc>
                  <a:txBody>
                    <a:bodyPr/>
                    <a:lstStyle/>
                    <a:p>
                      <a:pPr algn="l" fontAlgn="ctr"/>
                      <a:r>
                        <a:rPr lang="en-IN" sz="1400" u="none" strike="noStrike">
                          <a:effectLst/>
                        </a:rPr>
                        <a:t>Azure Event Grid</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Fully managed event routing service for handling events from various sources.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1766250682"/>
                  </a:ext>
                </a:extLst>
              </a:tr>
              <a:tr h="112697">
                <a:tc vMerge="1">
                  <a:txBody>
                    <a:bodyPr/>
                    <a:lstStyle/>
                    <a:p>
                      <a:endParaRPr lang="en-IN"/>
                    </a:p>
                  </a:txBody>
                  <a:tcPr/>
                </a:tc>
                <a:tc>
                  <a:txBody>
                    <a:bodyPr/>
                    <a:lstStyle/>
                    <a:p>
                      <a:pPr algn="l" fontAlgn="ctr"/>
                      <a:r>
                        <a:rPr lang="en-IN" sz="1400" u="none" strike="noStrike">
                          <a:effectLst/>
                        </a:rPr>
                        <a:t>Azure Event Hub</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b"/>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2855" marR="2855" marT="2855" marB="0" anchor="b"/>
                </a:tc>
                <a:extLst>
                  <a:ext uri="{0D108BD9-81ED-4DB2-BD59-A6C34878D82A}">
                    <a16:rowId xmlns:a16="http://schemas.microsoft.com/office/drawing/2014/main" val="4087120467"/>
                  </a:ext>
                </a:extLst>
              </a:tr>
              <a:tr h="112697">
                <a:tc vMerge="1">
                  <a:txBody>
                    <a:bodyPr/>
                    <a:lstStyle/>
                    <a:p>
                      <a:endParaRPr lang="en-IN"/>
                    </a:p>
                  </a:txBody>
                  <a:tcPr/>
                </a:tc>
                <a:tc>
                  <a:txBody>
                    <a:bodyPr/>
                    <a:lstStyle/>
                    <a:p>
                      <a:pPr algn="l" fontAlgn="ctr"/>
                      <a:r>
                        <a:rPr lang="en-IN" sz="1400" u="none" strike="noStrike">
                          <a:effectLst/>
                        </a:rPr>
                        <a:t>Azure Service Bus</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2855" marR="2855" marT="2855" marB="0" anchor="b"/>
                </a:tc>
                <a:extLst>
                  <a:ext uri="{0D108BD9-81ED-4DB2-BD59-A6C34878D82A}">
                    <a16:rowId xmlns:a16="http://schemas.microsoft.com/office/drawing/2014/main" val="2886470060"/>
                  </a:ext>
                </a:extLst>
              </a:tr>
            </a:tbl>
          </a:graphicData>
        </a:graphic>
      </p:graphicFrame>
    </p:spTree>
    <p:extLst>
      <p:ext uri="{BB962C8B-B14F-4D97-AF65-F5344CB8AC3E}">
        <p14:creationId xmlns:p14="http://schemas.microsoft.com/office/powerpoint/2010/main" val="26855848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EEC8C9DD-BB04-E10C-85EF-0A9663F9076A}"/>
              </a:ext>
            </a:extLst>
          </p:cNvPr>
          <p:cNvGraphicFramePr>
            <a:graphicFrameLocks noGrp="1"/>
          </p:cNvGraphicFramePr>
          <p:nvPr/>
        </p:nvGraphicFramePr>
        <p:xfrm>
          <a:off x="120869" y="0"/>
          <a:ext cx="11950262" cy="6776345"/>
        </p:xfrm>
        <a:graphic>
          <a:graphicData uri="http://schemas.openxmlformats.org/drawingml/2006/table">
            <a:tbl>
              <a:tblPr/>
              <a:tblGrid>
                <a:gridCol w="781205">
                  <a:extLst>
                    <a:ext uri="{9D8B030D-6E8A-4147-A177-3AD203B41FA5}">
                      <a16:colId xmlns:a16="http://schemas.microsoft.com/office/drawing/2014/main" val="3840633758"/>
                    </a:ext>
                  </a:extLst>
                </a:gridCol>
                <a:gridCol w="1341885">
                  <a:extLst>
                    <a:ext uri="{9D8B030D-6E8A-4147-A177-3AD203B41FA5}">
                      <a16:colId xmlns:a16="http://schemas.microsoft.com/office/drawing/2014/main" val="2823268932"/>
                    </a:ext>
                  </a:extLst>
                </a:gridCol>
                <a:gridCol w="4792337">
                  <a:extLst>
                    <a:ext uri="{9D8B030D-6E8A-4147-A177-3AD203B41FA5}">
                      <a16:colId xmlns:a16="http://schemas.microsoft.com/office/drawing/2014/main" val="1641014192"/>
                    </a:ext>
                  </a:extLst>
                </a:gridCol>
                <a:gridCol w="5034835">
                  <a:extLst>
                    <a:ext uri="{9D8B030D-6E8A-4147-A177-3AD203B41FA5}">
                      <a16:colId xmlns:a16="http://schemas.microsoft.com/office/drawing/2014/main" val="1749735625"/>
                    </a:ext>
                  </a:extLst>
                </a:gridCol>
              </a:tblGrid>
              <a:tr h="0">
                <a:tc>
                  <a:txBody>
                    <a:bodyPr/>
                    <a:lstStyle/>
                    <a:p>
                      <a:pPr algn="l" fontAlgn="b"/>
                      <a:endParaRPr lang="en-IN" sz="1100" b="0" i="0" u="none" strike="noStrike">
                        <a:solidFill>
                          <a:srgbClr val="FF0000"/>
                        </a:solidFill>
                        <a:effectLst/>
                        <a:latin typeface="Calibri" panose="020F0502020204030204" pitchFamily="34" charset="0"/>
                      </a:endParaRPr>
                    </a:p>
                  </a:txBody>
                  <a:tcPr marL="2888" marR="2888" marT="2888" marB="0" anchor="b"/>
                </a:tc>
                <a:tc gridSpan="3">
                  <a:txBody>
                    <a:bodyPr/>
                    <a:lstStyle/>
                    <a:p>
                      <a:pPr algn="ctr" fontAlgn="ctr"/>
                      <a:r>
                        <a:rPr lang="en-US" sz="2000" b="1" i="0" u="none" strike="noStrike" dirty="0">
                          <a:solidFill>
                            <a:schemeClr val="tx1">
                              <a:lumMod val="85000"/>
                              <a:lumOff val="15000"/>
                            </a:schemeClr>
                          </a:solidFill>
                          <a:effectLst/>
                          <a:latin typeface="Calibri" panose="020F0502020204030204" pitchFamily="34" charset="0"/>
                        </a:rPr>
                        <a:t>Azure Cloud Advantage </a:t>
                      </a:r>
                      <a:endParaRPr lang="en-IN" sz="20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hMerge="1">
                  <a:txBody>
                    <a:bodyPr/>
                    <a:lstStyle/>
                    <a:p>
                      <a:pPr algn="ctr" fontAlgn="ct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hMerge="1">
                  <a:txBody>
                    <a:bodyPr/>
                    <a:lstStyle/>
                    <a:p>
                      <a:pPr algn="ctr" fontAlgn="ct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1017746077"/>
                  </a:ext>
                </a:extLst>
              </a:tr>
              <a:tr h="99642">
                <a:tc>
                  <a:txBody>
                    <a:bodyPr/>
                    <a:lstStyle/>
                    <a:p>
                      <a:pPr algn="l" fontAlgn="ctr"/>
                      <a:endParaRPr lang="en-IN" sz="1100" b="1" i="0" u="none" strike="noStrike" dirty="0">
                        <a:solidFill>
                          <a:srgbClr val="FF0000"/>
                        </a:solidFill>
                        <a:effectLst/>
                        <a:latin typeface="Calibri" panose="020F0502020204030204" pitchFamily="34" charset="0"/>
                      </a:endParaRPr>
                    </a:p>
                  </a:txBody>
                  <a:tcPr marL="2888" marR="2888" marT="2888" marB="0" anchor="ctr"/>
                </a:tc>
                <a:tc>
                  <a:txBody>
                    <a:bodyPr/>
                    <a:lstStyle/>
                    <a:p>
                      <a:pPr algn="ctr" fontAlgn="ctr"/>
                      <a:r>
                        <a:rPr lang="en-IN" sz="1100" b="1" u="none" strike="noStrike" dirty="0">
                          <a:solidFill>
                            <a:schemeClr val="tx1">
                              <a:lumMod val="85000"/>
                              <a:lumOff val="15000"/>
                            </a:schemeClr>
                          </a:solidFill>
                          <a:effectLst/>
                        </a:rPr>
                        <a:t>Aspect</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a:txBody>
                    <a:bodyPr/>
                    <a:lstStyle/>
                    <a:p>
                      <a:pPr algn="ctr" fontAlgn="ctr"/>
                      <a:r>
                        <a:rPr lang="en-IN" sz="1100" b="1" u="none" strike="noStrike" dirty="0">
                          <a:solidFill>
                            <a:schemeClr val="tx1">
                              <a:lumMod val="85000"/>
                              <a:lumOff val="15000"/>
                            </a:schemeClr>
                          </a:solidFill>
                          <a:effectLst/>
                        </a:rPr>
                        <a:t>Azure Cloud</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a:txBody>
                    <a:bodyPr/>
                    <a:lstStyle/>
                    <a:p>
                      <a:pPr algn="ctr" fontAlgn="ctr"/>
                      <a:r>
                        <a:rPr lang="en-IN" sz="1100" b="1" u="none" strike="noStrike" dirty="0">
                          <a:solidFill>
                            <a:schemeClr val="tx1">
                              <a:lumMod val="85000"/>
                              <a:lumOff val="15000"/>
                            </a:schemeClr>
                          </a:solidFill>
                          <a:effectLst/>
                        </a:rPr>
                        <a:t>On-Premises</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3428423599"/>
                  </a:ext>
                </a:extLst>
              </a:tr>
              <a:tr h="211571">
                <a:tc>
                  <a:txBody>
                    <a:bodyPr/>
                    <a:lstStyle/>
                    <a:p>
                      <a:pPr algn="l" fontAlgn="b"/>
                      <a:r>
                        <a:rPr lang="en-IN" sz="1100" b="1" u="none" strike="noStrike" dirty="0">
                          <a:solidFill>
                            <a:srgbClr val="FF0000"/>
                          </a:solidFill>
                          <a:effectLst/>
                        </a:rPr>
                        <a:t>Cost</a:t>
                      </a:r>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dirty="0">
                          <a:solidFill>
                            <a:srgbClr val="0070C0"/>
                          </a:solidFill>
                          <a:effectLst/>
                        </a:rPr>
                        <a:t>Initial Investment</a:t>
                      </a:r>
                      <a:endParaRPr lang="en-IN" sz="1100" b="1"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No upfront hardware costs; pay-as-you-go model.</a:t>
                      </a:r>
                      <a:endParaRPr lang="en-US"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High initial capital expenditure for hardware, software, and infrastructure.</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3742661418"/>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Operational Costs</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Costs based on usage; pay-as-you-go or reserved instances for cost savings.</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Ongoing costs for power, cooling, physical space, and maintenance of hardware and software.</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14262147"/>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dirty="0">
                          <a:solidFill>
                            <a:srgbClr val="0070C0"/>
                          </a:solidFill>
                          <a:effectLst/>
                        </a:rPr>
                        <a:t>Economies of Scale</a:t>
                      </a:r>
                      <a:endParaRPr lang="en-IN" sz="1100" b="1"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Azure benefits from economies of scale, leading to lower per-unit costs.</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Limited to the capacity and efficiency of the purchased hardware.</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925298940"/>
                  </a:ext>
                </a:extLst>
              </a:tr>
              <a:tr h="211571">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Cost Predictability</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More predictable with options for reserved instances; scalable based on demand.</a:t>
                      </a:r>
                      <a:endParaRPr lang="en-US"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Requires forecasting and planning; potential for over-provisioning or under-provisioning.</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1453391873"/>
                  </a:ext>
                </a:extLst>
              </a:tr>
              <a:tr h="16697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extLst>
                  <a:ext uri="{0D108BD9-81ED-4DB2-BD59-A6C34878D82A}">
                    <a16:rowId xmlns:a16="http://schemas.microsoft.com/office/drawing/2014/main" val="1282173653"/>
                  </a:ext>
                </a:extLst>
              </a:tr>
              <a:tr h="211571">
                <a:tc>
                  <a:txBody>
                    <a:bodyPr/>
                    <a:lstStyle/>
                    <a:p>
                      <a:pPr algn="ctr" fontAlgn="ctr"/>
                      <a:r>
                        <a:rPr lang="en-IN" sz="1100" b="1" u="none" strike="noStrike">
                          <a:solidFill>
                            <a:srgbClr val="FF0000"/>
                          </a:solidFill>
                          <a:effectLst/>
                        </a:rPr>
                        <a:t>Performance</a:t>
                      </a:r>
                      <a:endParaRPr lang="en-IN" sz="1100" b="1" i="0" u="none" strike="noStrike">
                        <a:solidFill>
                          <a:srgbClr val="FF0000"/>
                        </a:solidFill>
                        <a:effectLst/>
                        <a:latin typeface="Calibri" panose="020F0502020204030204" pitchFamily="34" charset="0"/>
                      </a:endParaRPr>
                    </a:p>
                  </a:txBody>
                  <a:tcPr marL="2888" marR="2888" marT="2888" marB="0" anchor="ctr"/>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Aspect</a:t>
                      </a:r>
                    </a:p>
                  </a:txBody>
                  <a:tcPr marL="2888" marR="2888" marT="2888" marB="0" anchor="b"/>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Azure Cloud</a:t>
                      </a:r>
                    </a:p>
                  </a:txBody>
                  <a:tcPr marL="2888" marR="2888" marT="2888" marB="0" anchor="ctr"/>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On-Premises</a:t>
                      </a:r>
                    </a:p>
                  </a:txBody>
                  <a:tcPr marL="2888" marR="2888" marT="2888" marB="0" anchor="ctr"/>
                </a:tc>
                <a:extLst>
                  <a:ext uri="{0D108BD9-81ED-4DB2-BD59-A6C34878D82A}">
                    <a16:rowId xmlns:a16="http://schemas.microsoft.com/office/drawing/2014/main" val="2442487880"/>
                  </a:ext>
                </a:extLst>
              </a:tr>
              <a:tr h="211571">
                <a:tc>
                  <a:txBody>
                    <a:bodyPr/>
                    <a:lstStyle/>
                    <a:p>
                      <a:pPr algn="l" fontAlgn="b"/>
                      <a:endParaRPr lang="en-IN" sz="1100" b="1" i="0" u="none" strike="noStrike">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dirty="0">
                          <a:solidFill>
                            <a:srgbClr val="0070C0"/>
                          </a:solidFill>
                          <a:effectLst/>
                        </a:rPr>
                        <a:t>Infrastructure</a:t>
                      </a:r>
                      <a:endParaRPr lang="en-IN" sz="1100" b="1"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Utilizes state-of-the-art, optimized hardware across global data centers.</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Performance depends on the quality and age of the purchased hardware.</a:t>
                      </a:r>
                      <a:endParaRPr lang="en-US" sz="1100" b="0" i="0" u="none" strike="noStrike" dirty="0">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198969174"/>
                  </a:ext>
                </a:extLst>
              </a:tr>
              <a:tr h="211571">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Latency</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Low latency due to global data center presence and optimized network infrastructure.</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Potentially higher latency, especially for geographically dispersed users.</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545000642"/>
                  </a:ext>
                </a:extLst>
              </a:tr>
              <a:tr h="211571">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Service Levels</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Offers various performance tiers; allows selection of service levels based on needs.</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Performance dependent on manual configuration and tuning of on-premises hardware.</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3505778740"/>
                  </a:ext>
                </a:extLst>
              </a:tr>
              <a:tr h="16697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chemeClr val="tx1">
                            <a:lumMod val="85000"/>
                            <a:lumOff val="15000"/>
                          </a:schemeClr>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chemeClr val="tx1">
                            <a:lumMod val="85000"/>
                            <a:lumOff val="15000"/>
                          </a:schemeClr>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chemeClr val="tx1">
                            <a:lumMod val="85000"/>
                            <a:lumOff val="15000"/>
                          </a:schemeClr>
                        </a:solidFill>
                        <a:effectLst/>
                        <a:latin typeface="Calibri" panose="020F0502020204030204" pitchFamily="34" charset="0"/>
                      </a:endParaRPr>
                    </a:p>
                  </a:txBody>
                  <a:tcPr marL="2888" marR="2888" marT="2888" marB="0" anchor="b"/>
                </a:tc>
                <a:extLst>
                  <a:ext uri="{0D108BD9-81ED-4DB2-BD59-A6C34878D82A}">
                    <a16:rowId xmlns:a16="http://schemas.microsoft.com/office/drawing/2014/main" val="3136911894"/>
                  </a:ext>
                </a:extLst>
              </a:tr>
              <a:tr h="211571">
                <a:tc>
                  <a:txBody>
                    <a:bodyPr/>
                    <a:lstStyle/>
                    <a:p>
                      <a:pPr algn="l" fontAlgn="b"/>
                      <a:endParaRPr lang="en-IN" sz="1100" b="1" i="0" u="none" strike="noStrike">
                        <a:solidFill>
                          <a:srgbClr val="FF0000"/>
                        </a:solidFill>
                        <a:effectLst/>
                        <a:latin typeface="Calibri" panose="020F0502020204030204" pitchFamily="34" charset="0"/>
                      </a:endParaRPr>
                    </a:p>
                  </a:txBody>
                  <a:tcPr marL="2888" marR="2888" marT="2888" marB="0" anchor="b"/>
                </a:tc>
                <a:tc>
                  <a:txBody>
                    <a:bodyPr/>
                    <a:lstStyle/>
                    <a:p>
                      <a:pPr algn="ctr" fontAlgn="ctr"/>
                      <a:r>
                        <a:rPr lang="en-IN" sz="1100" u="none" strike="noStrike" dirty="0">
                          <a:solidFill>
                            <a:schemeClr val="tx1">
                              <a:lumMod val="85000"/>
                              <a:lumOff val="15000"/>
                            </a:schemeClr>
                          </a:solidFill>
                          <a:effectLst/>
                        </a:rPr>
                        <a:t>Aspect</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a:txBody>
                    <a:bodyPr/>
                    <a:lstStyle/>
                    <a:p>
                      <a:pPr algn="ctr" fontAlgn="ctr"/>
                      <a:r>
                        <a:rPr lang="en-IN" sz="1100" u="none" strike="noStrike" dirty="0">
                          <a:solidFill>
                            <a:schemeClr val="tx1">
                              <a:lumMod val="85000"/>
                              <a:lumOff val="15000"/>
                            </a:schemeClr>
                          </a:solidFill>
                          <a:effectLst/>
                        </a:rPr>
                        <a:t>Azure Cloud</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a:txBody>
                    <a:bodyPr/>
                    <a:lstStyle/>
                    <a:p>
                      <a:pPr algn="ctr" fontAlgn="ctr"/>
                      <a:r>
                        <a:rPr lang="en-IN" sz="1100" u="none" strike="noStrike" dirty="0">
                          <a:solidFill>
                            <a:schemeClr val="tx1">
                              <a:lumMod val="85000"/>
                              <a:lumOff val="15000"/>
                            </a:schemeClr>
                          </a:solidFill>
                          <a:effectLst/>
                        </a:rPr>
                        <a:t>On-Premises</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029089623"/>
                  </a:ext>
                </a:extLst>
              </a:tr>
              <a:tr h="211571">
                <a:tc>
                  <a:txBody>
                    <a:bodyPr/>
                    <a:lstStyle/>
                    <a:p>
                      <a:pPr algn="l" fontAlgn="ctr"/>
                      <a:r>
                        <a:rPr lang="en-IN" sz="1100" b="1" u="none" strike="noStrike" dirty="0">
                          <a:solidFill>
                            <a:srgbClr val="FF0000"/>
                          </a:solidFill>
                          <a:effectLst/>
                        </a:rPr>
                        <a:t>Scalability</a:t>
                      </a:r>
                      <a:endParaRPr lang="en-IN" sz="1100" b="1" i="0" u="none" strike="noStrike" dirty="0">
                        <a:solidFill>
                          <a:srgbClr val="FF0000"/>
                        </a:solidFill>
                        <a:effectLst/>
                        <a:latin typeface="Calibri" panose="020F0502020204030204" pitchFamily="34" charset="0"/>
                      </a:endParaRPr>
                    </a:p>
                  </a:txBody>
                  <a:tcPr marL="2888" marR="2888" marT="2888" marB="0" anchor="ctr"/>
                </a:tc>
                <a:tc>
                  <a:txBody>
                    <a:bodyPr/>
                    <a:lstStyle/>
                    <a:p>
                      <a:pPr algn="l" fontAlgn="b"/>
                      <a:endParaRPr lang="en-IN" sz="1100" b="0" i="0" u="none" strike="noStrike" dirty="0">
                        <a:solidFill>
                          <a:srgbClr val="0070C0"/>
                        </a:solidFill>
                        <a:effectLst/>
                        <a:latin typeface="Calibri" panose="020F0502020204030204" pitchFamily="34" charset="0"/>
                      </a:endParaRPr>
                    </a:p>
                  </a:txBody>
                  <a:tcPr marL="2888" marR="2888" marT="2888" marB="0" anchor="b"/>
                </a:tc>
                <a:tc>
                  <a:txBody>
                    <a:bodyPr/>
                    <a:lstStyle/>
                    <a:p>
                      <a:pPr algn="l" fontAlgn="ctr"/>
                      <a:endParaRPr lang="en-IN"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endParaRPr lang="en-IN" sz="1100" b="0" i="0" u="none" strike="noStrike" dirty="0">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1065922179"/>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Auto-Scaling</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Supports auto-scaling for VMs, App Services, and databases; adjusts resources automatically based on demand.</a:t>
                      </a:r>
                      <a:endParaRPr lang="en-US"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Manual scaling requires purchasing new hardware or reconfiguring existing resources.</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671490302"/>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Elasticity</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Scales up or down dynamically in real-time based on workload; flexible resource management.</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Scaling involves forecasting, manual intervention, and potentially slow hardware upgrades.</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590736212"/>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Serverless</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Azure Functions provide serverless computing, automatically scaling with demand and without server management.</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Serverless equivalent requires manual management of physical servers and scaling infrastructure.</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1956179726"/>
                  </a:ext>
                </a:extLst>
              </a:tr>
              <a:tr h="16697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extLst>
                  <a:ext uri="{0D108BD9-81ED-4DB2-BD59-A6C34878D82A}">
                    <a16:rowId xmlns:a16="http://schemas.microsoft.com/office/drawing/2014/main" val="4191971236"/>
                  </a:ext>
                </a:extLst>
              </a:tr>
              <a:tr h="211571">
                <a:tc>
                  <a:txBody>
                    <a:bodyPr/>
                    <a:lstStyle/>
                    <a:p>
                      <a:pPr algn="ctr" fontAlgn="ctr"/>
                      <a:r>
                        <a:rPr lang="en-IN" sz="1100" b="1" u="none" strike="noStrike" dirty="0">
                          <a:solidFill>
                            <a:srgbClr val="FF0000"/>
                          </a:solidFill>
                          <a:effectLst/>
                        </a:rPr>
                        <a:t>API Services</a:t>
                      </a:r>
                      <a:endParaRPr lang="en-IN" sz="1100" b="1" i="0" u="none" strike="noStrike" dirty="0">
                        <a:solidFill>
                          <a:srgbClr val="FF0000"/>
                        </a:solidFill>
                        <a:effectLst/>
                        <a:latin typeface="Calibri" panose="020F0502020204030204" pitchFamily="34" charset="0"/>
                      </a:endParaRPr>
                    </a:p>
                  </a:txBody>
                  <a:tcPr marL="2888" marR="2888" marT="2888" marB="0" anchor="ctr"/>
                </a:tc>
                <a:tc>
                  <a:txBody>
                    <a:bodyPr/>
                    <a:lstStyle/>
                    <a:p>
                      <a:pPr marR="0" algn="ctr" rtl="0" fontAlgn="ctr">
                        <a:lnSpc>
                          <a:spcPct val="100000"/>
                        </a:lnSpc>
                        <a:spcBef>
                          <a:spcPts val="0"/>
                        </a:spcBef>
                        <a:spcAft>
                          <a:spcPts val="0"/>
                        </a:spcAft>
                        <a:buClr>
                          <a:srgbClr val="000000"/>
                        </a:buClr>
                        <a:buFont typeface="Arial"/>
                      </a:pPr>
                      <a:r>
                        <a:rPr lang="en-IN" sz="1100" u="none" strike="noStrike" dirty="0">
                          <a:solidFill>
                            <a:schemeClr val="tx1">
                              <a:lumMod val="85000"/>
                              <a:lumOff val="15000"/>
                            </a:schemeClr>
                          </a:solidFill>
                          <a:effectLst/>
                        </a:rPr>
                        <a:t>Aspect</a:t>
                      </a:r>
                      <a:endParaRPr lang="en-IN" sz="1100" b="0" i="0" u="none" strike="noStrike" cap="none" dirty="0">
                        <a:solidFill>
                          <a:schemeClr val="tx1">
                            <a:lumMod val="85000"/>
                            <a:lumOff val="15000"/>
                          </a:schemeClr>
                        </a:solidFill>
                        <a:effectLst/>
                        <a:latin typeface="Calibri"/>
                        <a:ea typeface="Calibri"/>
                        <a:cs typeface="Calibri"/>
                        <a:sym typeface="Arial"/>
                      </a:endParaRPr>
                    </a:p>
                  </a:txBody>
                  <a:tcPr marL="2888" marR="2888" marT="2888" marB="0" anchor="b"/>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Azure Cloud</a:t>
                      </a:r>
                    </a:p>
                  </a:txBody>
                  <a:tcPr marL="2888" marR="2888" marT="2888" marB="0" anchor="ctr"/>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On-Premises</a:t>
                      </a:r>
                    </a:p>
                  </a:txBody>
                  <a:tcPr marL="2888" marR="2888" marT="2888" marB="0" anchor="ctr"/>
                </a:tc>
                <a:extLst>
                  <a:ext uri="{0D108BD9-81ED-4DB2-BD59-A6C34878D82A}">
                    <a16:rowId xmlns:a16="http://schemas.microsoft.com/office/drawing/2014/main" val="326876631"/>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Management</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Azure API Management simplifies API management, scaling, and security with built-in features.</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Requires manual setup and management of APIs; scaling and security need additional configurations.</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3671805674"/>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Monitoring</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Built-in monitoring and analytics tools provided by Azure for comprehensive API management.</a:t>
                      </a:r>
                      <a:endParaRPr lang="en-US"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Requires separate tools and manual setup for monitoring and analytics.</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210409405"/>
                  </a:ext>
                </a:extLst>
              </a:tr>
              <a:tr h="166977">
                <a:tc>
                  <a:txBody>
                    <a:bodyPr/>
                    <a:lstStyle/>
                    <a:p>
                      <a:pPr algn="l" fontAlgn="b"/>
                      <a:endParaRPr lang="en-IN" sz="1100" b="1" i="0" u="none" strike="noStrike">
                        <a:solidFill>
                          <a:srgbClr val="FF0000"/>
                        </a:solidFill>
                        <a:effectLst/>
                        <a:latin typeface="Calibri" panose="020F0502020204030204" pitchFamily="34" charset="0"/>
                      </a:endParaRPr>
                    </a:p>
                  </a:txBody>
                  <a:tcPr marL="2888" marR="2888" marT="2888" marB="0" anchor="b"/>
                </a:tc>
                <a:tc>
                  <a:txBody>
                    <a:bodyPr/>
                    <a:lstStyle/>
                    <a:p>
                      <a:pPr algn="l" fontAlgn="ct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endParaRPr lang="en-IN"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endParaRPr lang="en-IN"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3579206749"/>
                  </a:ext>
                </a:extLst>
              </a:tr>
              <a:tr h="38214">
                <a:tc>
                  <a:txBody>
                    <a:bodyPr/>
                    <a:lstStyle/>
                    <a:p>
                      <a:pPr algn="l" fontAlgn="b"/>
                      <a:r>
                        <a:rPr lang="en-IN" sz="1100" b="1" u="none" strike="noStrike" dirty="0">
                          <a:solidFill>
                            <a:srgbClr val="FF0000"/>
                          </a:solidFill>
                          <a:effectLst/>
                        </a:rPr>
                        <a:t>SQL Server</a:t>
                      </a:r>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Aspect</a:t>
                      </a:r>
                    </a:p>
                  </a:txBody>
                  <a:tcPr marL="2888" marR="2888" marT="2888" marB="0" anchor="b"/>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Azure Cloud</a:t>
                      </a:r>
                    </a:p>
                  </a:txBody>
                  <a:tcPr marL="2888" marR="2888" marT="2888" marB="0" anchor="ctr"/>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On-Premises</a:t>
                      </a:r>
                    </a:p>
                  </a:txBody>
                  <a:tcPr marL="2888" marR="2888" marT="2888" marB="0" anchor="ctr"/>
                </a:tc>
                <a:extLst>
                  <a:ext uri="{0D108BD9-81ED-4DB2-BD59-A6C34878D82A}">
                    <a16:rowId xmlns:a16="http://schemas.microsoft.com/office/drawing/2014/main" val="3373056918"/>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b"/>
                      <a:r>
                        <a:rPr lang="en-IN" sz="1100" u="none" strike="noStrike">
                          <a:solidFill>
                            <a:srgbClr val="0070C0"/>
                          </a:solidFill>
                          <a:effectLst/>
                        </a:rPr>
                        <a:t>Deployment</a:t>
                      </a:r>
                      <a:endParaRPr lang="en-IN" sz="1100" b="1" i="0" u="none" strike="noStrike">
                        <a:solidFill>
                          <a:srgbClr val="0070C0"/>
                        </a:solidFill>
                        <a:effectLst/>
                        <a:latin typeface="Calibri" panose="020F0502020204030204" pitchFamily="34" charset="0"/>
                      </a:endParaRPr>
                    </a:p>
                  </a:txBody>
                  <a:tcPr marL="2888" marR="2888" marT="2888" marB="0" anchor="b"/>
                </a:tc>
                <a:tc>
                  <a:txBody>
                    <a:bodyPr/>
                    <a:lstStyle/>
                    <a:p>
                      <a:pPr algn="l" fontAlgn="ctr"/>
                      <a:r>
                        <a:rPr lang="en-US" sz="1100" u="none" strike="noStrike" dirty="0">
                          <a:solidFill>
                            <a:srgbClr val="0070C0"/>
                          </a:solidFill>
                          <a:effectLst/>
                        </a:rPr>
                        <a:t>Azure SQL Database and SQL Managed Instance offer fully managed, scalable SQL Server instances. |</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 Requires manual setup, configuration, and maintenance of SQL Server hardware and software</a:t>
                      </a:r>
                      <a:endParaRPr lang="en-US" sz="1100" b="0" i="0" u="none" strike="noStrike" dirty="0">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453516572"/>
                  </a:ext>
                </a:extLst>
              </a:tr>
              <a:tr h="379417">
                <a:tc>
                  <a:txBody>
                    <a:bodyPr/>
                    <a:lstStyle/>
                    <a:p>
                      <a:pPr algn="l" fontAlgn="b"/>
                      <a:endParaRPr lang="en-IN" sz="1100" b="0" i="0" u="none" strike="noStrike" dirty="0">
                        <a:solidFill>
                          <a:srgbClr val="0070C0"/>
                        </a:solidFill>
                        <a:effectLst/>
                        <a:latin typeface="Calibri" panose="020F0502020204030204" pitchFamily="34" charset="0"/>
                      </a:endParaRPr>
                    </a:p>
                  </a:txBody>
                  <a:tcPr marL="2888" marR="2888" marT="2888" marB="0" anchor="b"/>
                </a:tc>
                <a:tc>
                  <a:txBody>
                    <a:bodyPr/>
                    <a:lstStyle/>
                    <a:p>
                      <a:pPr algn="l" fontAlgn="b"/>
                      <a:r>
                        <a:rPr lang="en-IN" sz="1100" u="none" strike="noStrike" dirty="0">
                          <a:solidFill>
                            <a:srgbClr val="0070C0"/>
                          </a:solidFill>
                          <a:effectLst/>
                        </a:rPr>
                        <a:t>Scaling</a:t>
                      </a:r>
                      <a:endParaRPr lang="en-IN" sz="1100" b="1" i="0" u="none" strike="noStrike" dirty="0">
                        <a:solidFill>
                          <a:srgbClr val="0070C0"/>
                        </a:solidFill>
                        <a:effectLst/>
                        <a:latin typeface="Calibri" panose="020F0502020204030204" pitchFamily="34" charset="0"/>
                      </a:endParaRPr>
                    </a:p>
                  </a:txBody>
                  <a:tcPr marL="2888" marR="2888" marT="2888" marB="0" anchor="b"/>
                </a:tc>
                <a:tc>
                  <a:txBody>
                    <a:bodyPr/>
                    <a:lstStyle/>
                    <a:p>
                      <a:pPr algn="l" fontAlgn="ctr"/>
                      <a:r>
                        <a:rPr lang="en-US" sz="1100" u="none" strike="noStrike">
                          <a:solidFill>
                            <a:srgbClr val="0070C0"/>
                          </a:solidFill>
                          <a:effectLst/>
                        </a:rPr>
                        <a:t>Automatic scaling options with built-in high availability and disaster recovery. </a:t>
                      </a:r>
                      <a:endParaRPr lang="en-US"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 Manual scaling requires additional hardware investment; high availability needs to be configured manually. </a:t>
                      </a:r>
                      <a:endParaRPr lang="en-US" sz="1100" b="0" i="0" u="none" strike="noStrike" dirty="0">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482836378"/>
                  </a:ext>
                </a:extLst>
              </a:tr>
            </a:tbl>
          </a:graphicData>
        </a:graphic>
      </p:graphicFrame>
    </p:spTree>
    <p:extLst>
      <p:ext uri="{BB962C8B-B14F-4D97-AF65-F5344CB8AC3E}">
        <p14:creationId xmlns:p14="http://schemas.microsoft.com/office/powerpoint/2010/main" val="4024906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056FA4-2037-A0A3-467D-C8E5C0E7B2F6}"/>
              </a:ext>
            </a:extLst>
          </p:cNvPr>
          <p:cNvSpPr>
            <a:spLocks noGrp="1"/>
          </p:cNvSpPr>
          <p:nvPr>
            <p:ph type="body" idx="1"/>
          </p:nvPr>
        </p:nvSpPr>
        <p:spPr>
          <a:xfrm>
            <a:off x="735724" y="578069"/>
            <a:ext cx="10618076" cy="5598894"/>
          </a:xfrm>
        </p:spPr>
        <p:txBody>
          <a:bodyPr>
            <a:normAutofit fontScale="85000" lnSpcReduction="20000"/>
          </a:bodyPr>
          <a:lstStyle/>
          <a:p>
            <a:r>
              <a:rPr lang="en-US" b="1" dirty="0"/>
              <a:t>Advantages of Cloud Solutions</a:t>
            </a:r>
          </a:p>
          <a:p>
            <a:pPr>
              <a:buFont typeface="+mj-lt"/>
              <a:buAutoNum type="arabicPeriod"/>
            </a:pPr>
            <a:r>
              <a:rPr lang="en-US" b="1" dirty="0"/>
              <a:t>Scalability</a:t>
            </a:r>
            <a:r>
              <a:rPr lang="en-US" dirty="0"/>
              <a:t>: Cloud services allow you to scale resources up or down based on demand without needing significant upfront investments or long-term commitments.</a:t>
            </a:r>
          </a:p>
          <a:p>
            <a:pPr>
              <a:buFont typeface="+mj-lt"/>
              <a:buAutoNum type="arabicPeriod"/>
            </a:pPr>
            <a:r>
              <a:rPr lang="en-US" b="1" dirty="0"/>
              <a:t>Cost-Effectiveness</a:t>
            </a:r>
            <a:r>
              <a:rPr lang="en-US" dirty="0"/>
              <a:t>: With cloud computing, you pay for what you use, reducing the need for large capital expenditures and ongoing maintenance costs.</a:t>
            </a:r>
          </a:p>
          <a:p>
            <a:pPr>
              <a:buFont typeface="+mj-lt"/>
              <a:buAutoNum type="arabicPeriod"/>
            </a:pPr>
            <a:r>
              <a:rPr lang="en-US" b="1" dirty="0"/>
              <a:t>Accessibility</a:t>
            </a:r>
            <a:r>
              <a:rPr lang="en-US" dirty="0"/>
              <a:t>: Cloud solutions can be accessed from anywhere with an internet connection, which is beneficial for remote work and global collaboration.</a:t>
            </a:r>
          </a:p>
          <a:p>
            <a:pPr>
              <a:buFont typeface="+mj-lt"/>
              <a:buAutoNum type="arabicPeriod"/>
            </a:pPr>
            <a:r>
              <a:rPr lang="en-US" b="1" dirty="0"/>
              <a:t>Disaster Recovery and Backup</a:t>
            </a:r>
            <a:r>
              <a:rPr lang="en-US" dirty="0"/>
              <a:t>: Cloud providers often offer robust disaster recovery and backup solutions, which can reduce the risk of data loss and downtime.</a:t>
            </a:r>
          </a:p>
          <a:p>
            <a:pPr>
              <a:buFont typeface="+mj-lt"/>
              <a:buAutoNum type="arabicPeriod"/>
            </a:pPr>
            <a:r>
              <a:rPr lang="en-US" b="1" dirty="0"/>
              <a:t>Automatic Updates</a:t>
            </a:r>
            <a:r>
              <a:rPr lang="en-US" dirty="0"/>
              <a:t>: Cloud services usually include automatic updates and maintenance, ensuring that you have access to the latest features and security patches.</a:t>
            </a:r>
          </a:p>
          <a:p>
            <a:pPr>
              <a:buFont typeface="+mj-lt"/>
              <a:buAutoNum type="arabicPeriod"/>
            </a:pPr>
            <a:r>
              <a:rPr lang="en-US" b="1" dirty="0"/>
              <a:t>Flexibility</a:t>
            </a:r>
            <a:r>
              <a:rPr lang="en-US" dirty="0"/>
              <a:t>: The cloud provides a variety of services and tools that can be quickly integrated, enabling faster development and deployment of applications.</a:t>
            </a:r>
          </a:p>
          <a:p>
            <a:endParaRPr lang="en-IN" dirty="0"/>
          </a:p>
        </p:txBody>
      </p:sp>
    </p:spTree>
    <p:extLst>
      <p:ext uri="{BB962C8B-B14F-4D97-AF65-F5344CB8AC3E}">
        <p14:creationId xmlns:p14="http://schemas.microsoft.com/office/powerpoint/2010/main" val="4674415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4ED0B-9AD2-FBEA-BB58-31524FFA9796}"/>
              </a:ext>
            </a:extLst>
          </p:cNvPr>
          <p:cNvSpPr>
            <a:spLocks noGrp="1"/>
          </p:cNvSpPr>
          <p:nvPr>
            <p:ph type="body" idx="1"/>
          </p:nvPr>
        </p:nvSpPr>
        <p:spPr>
          <a:xfrm>
            <a:off x="147145" y="235598"/>
            <a:ext cx="11719034" cy="6291325"/>
          </a:xfrm>
        </p:spPr>
        <p:txBody>
          <a:bodyPr>
            <a:normAutofit fontScale="92500" lnSpcReduction="20000"/>
          </a:bodyPr>
          <a:lstStyle/>
          <a:p>
            <a:pPr marL="114300" indent="0">
              <a:buNone/>
            </a:pPr>
            <a:r>
              <a:rPr lang="en-US" b="1" dirty="0"/>
              <a:t>On-Premises Servers:</a:t>
            </a:r>
          </a:p>
          <a:p>
            <a:pPr marL="114300" indent="0">
              <a:buNone/>
            </a:pPr>
            <a:r>
              <a:rPr lang="en-US" dirty="0"/>
              <a:t>1. </a:t>
            </a:r>
            <a:r>
              <a:rPr lang="en-US" b="1" dirty="0"/>
              <a:t>Fixed Resources:</a:t>
            </a:r>
            <a:endParaRPr lang="en-US" dirty="0"/>
          </a:p>
          <a:p>
            <a:pPr>
              <a:buFont typeface="Arial" panose="020B0604020202020204" pitchFamily="34" charset="0"/>
              <a:buChar char="•"/>
            </a:pPr>
            <a:r>
              <a:rPr lang="en-US" b="1" dirty="0"/>
              <a:t>Scalability:</a:t>
            </a:r>
            <a:r>
              <a:rPr lang="en-US" dirty="0"/>
              <a:t> Scaling up or down requires manual intervention and investment in new hardware, which can be slow and costly.</a:t>
            </a:r>
          </a:p>
          <a:p>
            <a:pPr>
              <a:buFont typeface="Arial" panose="020B0604020202020204" pitchFamily="34" charset="0"/>
              <a:buChar char="•"/>
            </a:pPr>
            <a:r>
              <a:rPr lang="en-US" b="1" dirty="0"/>
              <a:t>Cost:</a:t>
            </a:r>
            <a:r>
              <a:rPr lang="en-US" dirty="0"/>
              <a:t> Requires significant upfront investment in hardware and ongoing maintenance costs.</a:t>
            </a:r>
          </a:p>
          <a:p>
            <a:pPr marL="114300" indent="0">
              <a:buNone/>
            </a:pPr>
            <a:r>
              <a:rPr lang="en-US" dirty="0"/>
              <a:t>2. </a:t>
            </a:r>
            <a:r>
              <a:rPr lang="en-US" b="1" dirty="0"/>
              <a:t>Management Overhead:</a:t>
            </a:r>
            <a:endParaRPr lang="en-US" dirty="0"/>
          </a:p>
          <a:p>
            <a:pPr>
              <a:buFont typeface="Arial" panose="020B0604020202020204" pitchFamily="34" charset="0"/>
              <a:buChar char="•"/>
            </a:pPr>
            <a:r>
              <a:rPr lang="en-US" b="1" dirty="0"/>
              <a:t>Maintenance:</a:t>
            </a:r>
            <a:r>
              <a:rPr lang="en-US" dirty="0"/>
              <a:t> Requires internal resources to manage, maintain, and update hardware and software.</a:t>
            </a:r>
          </a:p>
          <a:p>
            <a:pPr>
              <a:buFont typeface="Arial" panose="020B0604020202020204" pitchFamily="34" charset="0"/>
              <a:buChar char="•"/>
            </a:pPr>
            <a:r>
              <a:rPr lang="en-US" b="1" dirty="0"/>
              <a:t>Upgrades:</a:t>
            </a:r>
            <a:r>
              <a:rPr lang="en-US" dirty="0"/>
              <a:t> Hardware upgrades can be disruptive and costly.</a:t>
            </a:r>
          </a:p>
          <a:p>
            <a:pPr marL="114300" indent="0">
              <a:buNone/>
            </a:pPr>
            <a:r>
              <a:rPr lang="en-US" dirty="0"/>
              <a:t>3. </a:t>
            </a:r>
            <a:r>
              <a:rPr lang="en-US" b="1" dirty="0"/>
              <a:t>Control:</a:t>
            </a:r>
            <a:endParaRPr lang="en-US" dirty="0"/>
          </a:p>
          <a:p>
            <a:pPr>
              <a:buFont typeface="Arial" panose="020B0604020202020204" pitchFamily="34" charset="0"/>
              <a:buChar char="•"/>
            </a:pPr>
            <a:r>
              <a:rPr lang="en-US" b="1" dirty="0"/>
              <a:t>Customization:</a:t>
            </a:r>
            <a:r>
              <a:rPr lang="en-US" dirty="0"/>
              <a:t> Offers greater control over hardware and software, which can be advantageous for specific compliance or security needs.</a:t>
            </a:r>
          </a:p>
          <a:p>
            <a:pPr marL="114300" indent="0">
              <a:buNone/>
            </a:pPr>
            <a:r>
              <a:rPr lang="en-US" dirty="0"/>
              <a:t>4. </a:t>
            </a:r>
            <a:r>
              <a:rPr lang="en-US" b="1" dirty="0"/>
              <a:t>Performance:</a:t>
            </a:r>
            <a:endParaRPr lang="en-US" dirty="0"/>
          </a:p>
          <a:p>
            <a:pPr>
              <a:buFont typeface="Arial" panose="020B0604020202020204" pitchFamily="34" charset="0"/>
              <a:buChar char="•"/>
            </a:pPr>
            <a:r>
              <a:rPr lang="en-US" b="1" dirty="0"/>
              <a:t>Latency:</a:t>
            </a:r>
            <a:r>
              <a:rPr lang="en-US" dirty="0"/>
              <a:t> For some applications, on-premises servers can offer lower latency and higher performance.</a:t>
            </a:r>
          </a:p>
          <a:p>
            <a:pPr marL="114300" indent="0">
              <a:buNone/>
            </a:pPr>
            <a:endParaRPr lang="en-IN" dirty="0"/>
          </a:p>
        </p:txBody>
      </p:sp>
    </p:spTree>
    <p:extLst>
      <p:ext uri="{BB962C8B-B14F-4D97-AF65-F5344CB8AC3E}">
        <p14:creationId xmlns:p14="http://schemas.microsoft.com/office/powerpoint/2010/main" val="2413233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B89263-4537-E7FF-DD59-27F807D215A2}"/>
              </a:ext>
            </a:extLst>
          </p:cNvPr>
          <p:cNvSpPr>
            <a:spLocks noGrp="1"/>
          </p:cNvSpPr>
          <p:nvPr>
            <p:ph type="body" idx="1"/>
          </p:nvPr>
        </p:nvSpPr>
        <p:spPr>
          <a:xfrm>
            <a:off x="231228" y="157655"/>
            <a:ext cx="11624441" cy="6505904"/>
          </a:xfrm>
        </p:spPr>
        <p:txBody>
          <a:bodyPr numCol="2">
            <a:normAutofit fontScale="55000" lnSpcReduction="20000"/>
          </a:bodyPr>
          <a:lstStyle/>
          <a:p>
            <a:pPr marL="114300" indent="0">
              <a:buNone/>
            </a:pPr>
            <a:r>
              <a:rPr lang="en-US" b="1" dirty="0"/>
              <a:t>Azure (Cloud Solutions):</a:t>
            </a:r>
          </a:p>
          <a:p>
            <a:pPr marL="114300" indent="0">
              <a:buNone/>
            </a:pPr>
            <a:endParaRPr lang="en-US" b="1" dirty="0"/>
          </a:p>
          <a:p>
            <a:pPr marL="114300" indent="0">
              <a:buNone/>
            </a:pPr>
            <a:r>
              <a:rPr lang="en-US" dirty="0"/>
              <a:t>**1. </a:t>
            </a:r>
            <a:r>
              <a:rPr lang="en-US" b="1" dirty="0"/>
              <a:t>Scalability:</a:t>
            </a:r>
            <a:endParaRPr lang="en-US" dirty="0"/>
          </a:p>
          <a:p>
            <a:pPr marL="114300" indent="0">
              <a:buNone/>
            </a:pPr>
            <a:r>
              <a:rPr lang="en-US" b="1" dirty="0"/>
              <a:t>Compute:</a:t>
            </a:r>
            <a:r>
              <a:rPr lang="en-US" dirty="0"/>
              <a:t> Azure provides scalable compute options. You can increase or decrease virtual machines (VMs) based on load, and use auto-scaling to automatically adjust resources.</a:t>
            </a:r>
          </a:p>
          <a:p>
            <a:pPr marL="114300" indent="0">
              <a:buNone/>
            </a:pPr>
            <a:r>
              <a:rPr lang="en-US" b="1" dirty="0"/>
              <a:t>Storage:</a:t>
            </a:r>
            <a:r>
              <a:rPr lang="en-US" dirty="0"/>
              <a:t> Azure Storage scales easily with demand, supporting both large and small storage needs without upfront provisioning.</a:t>
            </a:r>
          </a:p>
          <a:p>
            <a:pPr marL="114300" indent="0">
              <a:buNone/>
            </a:pPr>
            <a:r>
              <a:rPr lang="en-US" b="1" dirty="0"/>
              <a:t>Networking:</a:t>
            </a:r>
            <a:r>
              <a:rPr lang="en-US" dirty="0"/>
              <a:t> Azure allows for dynamic scaling of networking resources to handle varying traffic loads.</a:t>
            </a:r>
          </a:p>
          <a:p>
            <a:pPr marL="114300" indent="0">
              <a:buNone/>
            </a:pPr>
            <a:r>
              <a:rPr lang="en-US" dirty="0"/>
              <a:t>**2. </a:t>
            </a:r>
            <a:r>
              <a:rPr lang="en-US" b="1" dirty="0"/>
              <a:t>Cost Efficiency:</a:t>
            </a:r>
            <a:endParaRPr lang="en-US" dirty="0"/>
          </a:p>
          <a:p>
            <a:pPr marL="114300" indent="0">
              <a:buNone/>
            </a:pPr>
            <a:r>
              <a:rPr lang="en-US" b="1" dirty="0"/>
              <a:t>Pay-as-You-Go Model:</a:t>
            </a:r>
            <a:r>
              <a:rPr lang="en-US" dirty="0"/>
              <a:t> You only pay for the resources you use, which can be more cost-effective than maintaining and upgrading on-premises hardware.</a:t>
            </a:r>
          </a:p>
          <a:p>
            <a:pPr marL="114300" indent="0">
              <a:buNone/>
            </a:pPr>
            <a:r>
              <a:rPr lang="en-US" b="1" dirty="0"/>
              <a:t>No Upfront Costs:</a:t>
            </a:r>
            <a:r>
              <a:rPr lang="en-US" dirty="0"/>
              <a:t> Azure eliminates the need for significant upfront capital expenditure on hardware.</a:t>
            </a:r>
          </a:p>
          <a:p>
            <a:pPr marL="114300" indent="0">
              <a:buNone/>
            </a:pPr>
            <a:r>
              <a:rPr lang="en-US" dirty="0"/>
              <a:t>**3. </a:t>
            </a:r>
            <a:r>
              <a:rPr lang="en-US" b="1" dirty="0"/>
              <a:t>On-Demand Resources:</a:t>
            </a:r>
            <a:endParaRPr lang="en-US" dirty="0"/>
          </a:p>
          <a:p>
            <a:pPr marL="114300" indent="0">
              <a:buNone/>
            </a:pPr>
            <a:r>
              <a:rPr lang="en-US" b="1" dirty="0"/>
              <a:t>VMs:</a:t>
            </a:r>
            <a:r>
              <a:rPr lang="en-US" dirty="0"/>
              <a:t> You can deploy VMs with the right specs for your needs and scale up or down as required.</a:t>
            </a:r>
          </a:p>
          <a:p>
            <a:pPr marL="114300" indent="0">
              <a:buNone/>
            </a:pPr>
            <a:r>
              <a:rPr lang="en-US" b="1" dirty="0"/>
              <a:t>Serverless Computing (Azure Functions):</a:t>
            </a:r>
            <a:r>
              <a:rPr lang="en-US" dirty="0"/>
              <a:t> Allows you to run code without provisioning or managing servers. You only pay for the compute time you consume, which is ideal for variable workloads.</a:t>
            </a:r>
          </a:p>
          <a:p>
            <a:pPr marL="114300" indent="0">
              <a:buNone/>
            </a:pPr>
            <a:r>
              <a:rPr lang="en-US" b="1" dirty="0"/>
              <a:t>AKS (Azure Kubernetes Service):</a:t>
            </a:r>
            <a:r>
              <a:rPr lang="en-US" dirty="0"/>
              <a:t> Best for containerized applications with dynamic scaling of pods based on demand.</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**4. </a:t>
            </a:r>
            <a:r>
              <a:rPr lang="en-US" b="1" dirty="0"/>
              <a:t>High Availability and Zero Downtime:</a:t>
            </a:r>
            <a:endParaRPr lang="en-US" dirty="0"/>
          </a:p>
          <a:p>
            <a:pPr marL="114300" indent="0">
              <a:buNone/>
            </a:pPr>
            <a:r>
              <a:rPr lang="en-US" b="1" dirty="0"/>
              <a:t>Availability Zones:</a:t>
            </a:r>
            <a:r>
              <a:rPr lang="en-US" dirty="0"/>
              <a:t> Azure offers multiple availability zones and regions, which can help ensure high availability and disaster recovery.</a:t>
            </a:r>
          </a:p>
          <a:p>
            <a:pPr marL="114300" indent="0">
              <a:buNone/>
            </a:pPr>
            <a:r>
              <a:rPr lang="en-US" b="1" dirty="0"/>
              <a:t>Load Balancing:</a:t>
            </a:r>
            <a:r>
              <a:rPr lang="en-US" dirty="0"/>
              <a:t> Azure provides load balancing services to distribute traffic and minimize downtime.</a:t>
            </a:r>
          </a:p>
          <a:p>
            <a:pPr marL="114300" indent="0">
              <a:buNone/>
            </a:pPr>
            <a:r>
              <a:rPr lang="en-US" dirty="0"/>
              <a:t>**5. </a:t>
            </a:r>
            <a:r>
              <a:rPr lang="en-US" b="1" dirty="0"/>
              <a:t>Automation and DevOps:</a:t>
            </a:r>
            <a:endParaRPr lang="en-US" dirty="0"/>
          </a:p>
          <a:p>
            <a:pPr marL="114300" indent="0">
              <a:buNone/>
            </a:pPr>
            <a:r>
              <a:rPr lang="en-US" b="1" dirty="0"/>
              <a:t>CI/CD Pipelines:</a:t>
            </a:r>
            <a:r>
              <a:rPr lang="en-US" dirty="0"/>
              <a:t> Azure DevOps and GitHub Actions allow for streamlined continuous integration and continuous deployment (CI/CD), automating the deployment process and improving efficiency.</a:t>
            </a:r>
          </a:p>
          <a:p>
            <a:pPr marL="114300" indent="0">
              <a:buNone/>
            </a:pPr>
            <a:r>
              <a:rPr lang="en-US" b="1" dirty="0"/>
              <a:t>Infrastructure as Code (</a:t>
            </a:r>
            <a:r>
              <a:rPr lang="en-US" b="1" dirty="0" err="1"/>
              <a:t>IaC</a:t>
            </a:r>
            <a:r>
              <a:rPr lang="en-US" b="1" dirty="0"/>
              <a:t>):</a:t>
            </a:r>
            <a:r>
              <a:rPr lang="en-US" dirty="0"/>
              <a:t> Tools like Azure Resource Manager (ARM) templates and Terraform enable automated deployment and management of resources.</a:t>
            </a:r>
          </a:p>
          <a:p>
            <a:pPr marL="114300" indent="0">
              <a:buNone/>
            </a:pPr>
            <a:r>
              <a:rPr lang="en-US" dirty="0"/>
              <a:t>**6. </a:t>
            </a:r>
            <a:r>
              <a:rPr lang="en-US" b="1" dirty="0"/>
              <a:t>Energy and Resource Efficiency:</a:t>
            </a:r>
            <a:endParaRPr lang="en-US" dirty="0"/>
          </a:p>
          <a:p>
            <a:pPr marL="114300" indent="0">
              <a:buNone/>
            </a:pPr>
            <a:r>
              <a:rPr lang="en-US" b="1" dirty="0"/>
              <a:t>Optimized Data Centers:</a:t>
            </a:r>
            <a:r>
              <a:rPr lang="en-US" dirty="0"/>
              <a:t> Azure operates energy-efficient data centers, leveraging advanced technologies to reduce power consumption and environmental impact.</a:t>
            </a:r>
          </a:p>
          <a:p>
            <a:pPr marL="114300" indent="0">
              <a:buNone/>
            </a:pPr>
            <a:r>
              <a:rPr lang="en-US" b="1" dirty="0"/>
              <a:t>Resource Utilization:</a:t>
            </a:r>
            <a:r>
              <a:rPr lang="en-US" dirty="0"/>
              <a:t> Cloud environments typically have higher resource utilization rates compared to on-premises servers, reducing wasted capacity.</a:t>
            </a:r>
          </a:p>
          <a:p>
            <a:pPr marL="114300" indent="0">
              <a:buNone/>
            </a:pPr>
            <a:r>
              <a:rPr lang="en-US" dirty="0"/>
              <a:t>**7. </a:t>
            </a:r>
            <a:r>
              <a:rPr lang="en-US" b="1" dirty="0"/>
              <a:t>Flexibility and Innovation:</a:t>
            </a:r>
            <a:endParaRPr lang="en-US" dirty="0"/>
          </a:p>
          <a:p>
            <a:pPr marL="114300" indent="0">
              <a:buNone/>
            </a:pPr>
            <a:r>
              <a:rPr lang="en-US" b="1" dirty="0"/>
              <a:t>Service Range:</a:t>
            </a:r>
            <a:r>
              <a:rPr lang="en-US" dirty="0"/>
              <a:t> Azure offers a broad range of services and tools that can foster innovation, from AI and machine learning to advanced analytics and IoT.</a:t>
            </a:r>
          </a:p>
          <a:p>
            <a:pPr marL="114300" indent="0">
              <a:buNone/>
            </a:pPr>
            <a:endParaRPr lang="en-IN" dirty="0"/>
          </a:p>
        </p:txBody>
      </p:sp>
    </p:spTree>
    <p:extLst>
      <p:ext uri="{BB962C8B-B14F-4D97-AF65-F5344CB8AC3E}">
        <p14:creationId xmlns:p14="http://schemas.microsoft.com/office/powerpoint/2010/main" val="39952221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9AA67-61F0-D4C1-A70F-DCEBC10BBA1B}"/>
              </a:ext>
            </a:extLst>
          </p:cNvPr>
          <p:cNvSpPr>
            <a:spLocks noGrp="1"/>
          </p:cNvSpPr>
          <p:nvPr>
            <p:ph type="body" idx="1"/>
          </p:nvPr>
        </p:nvSpPr>
        <p:spPr>
          <a:xfrm>
            <a:off x="270642" y="1099448"/>
            <a:ext cx="11606048" cy="5426107"/>
          </a:xfrm>
        </p:spPr>
        <p:txBody>
          <a:bodyPr>
            <a:normAutofit/>
          </a:bodyPr>
          <a:lstStyle/>
          <a:p>
            <a:pPr>
              <a:buFont typeface="+mj-lt"/>
              <a:buAutoNum type="arabicPeriod"/>
            </a:pPr>
            <a:r>
              <a:rPr lang="en-US" b="1" dirty="0"/>
              <a:t>Scalability:</a:t>
            </a:r>
            <a:r>
              <a:rPr lang="en-US" dirty="0"/>
              <a:t> Azure's ability to scale resources dynamically based on demand is more efficient than the static nature of on-premises hardware.</a:t>
            </a:r>
          </a:p>
          <a:p>
            <a:pPr>
              <a:buFont typeface="+mj-lt"/>
              <a:buAutoNum type="arabicPeriod"/>
            </a:pPr>
            <a:r>
              <a:rPr lang="en-US" b="1" dirty="0"/>
              <a:t>Cost Efficiency:</a:t>
            </a:r>
            <a:r>
              <a:rPr lang="en-US" dirty="0"/>
              <a:t> The pay-as-you-go model can lead to significant cost savings compared to the capital expenditure and maintenance of on-premises systems.</a:t>
            </a:r>
          </a:p>
          <a:p>
            <a:pPr>
              <a:buFont typeface="+mj-lt"/>
              <a:buAutoNum type="arabicPeriod"/>
            </a:pPr>
            <a:r>
              <a:rPr lang="en-US" b="1" dirty="0"/>
              <a:t>High Availability:</a:t>
            </a:r>
            <a:r>
              <a:rPr lang="en-US" dirty="0"/>
              <a:t> Azure provides built-in redundancy and high availability features that are often more complex and costly to implement on-premises.</a:t>
            </a:r>
          </a:p>
          <a:p>
            <a:pPr>
              <a:buFont typeface="+mj-lt"/>
              <a:buAutoNum type="arabicPeriod"/>
            </a:pPr>
            <a:r>
              <a:rPr lang="en-US" b="1" dirty="0"/>
              <a:t>Automation:</a:t>
            </a:r>
            <a:r>
              <a:rPr lang="en-US" dirty="0"/>
              <a:t> CI/CD pipelines and automated infrastructure management streamline operations and reduce manual effort.</a:t>
            </a:r>
          </a:p>
          <a:p>
            <a:pPr>
              <a:buFont typeface="+mj-lt"/>
              <a:buAutoNum type="arabicPeriod"/>
            </a:pPr>
            <a:r>
              <a:rPr lang="en-US" b="1" dirty="0"/>
              <a:t>Energy Efficiency:</a:t>
            </a:r>
            <a:r>
              <a:rPr lang="en-US" dirty="0"/>
              <a:t> Cloud providers like Azure invest in energy-efficient technologies, reducing the environmental impact compared to traditional data centers.</a:t>
            </a:r>
          </a:p>
          <a:p>
            <a:endParaRPr lang="en-IN" dirty="0"/>
          </a:p>
        </p:txBody>
      </p:sp>
      <p:sp>
        <p:nvSpPr>
          <p:cNvPr id="3" name="Title 2">
            <a:extLst>
              <a:ext uri="{FF2B5EF4-FFF2-40B4-BE49-F238E27FC236}">
                <a16:creationId xmlns:a16="http://schemas.microsoft.com/office/drawing/2014/main" id="{AF2CFD13-D471-CCB5-2993-82DAE224B82D}"/>
              </a:ext>
            </a:extLst>
          </p:cNvPr>
          <p:cNvSpPr>
            <a:spLocks noGrp="1"/>
          </p:cNvSpPr>
          <p:nvPr>
            <p:ph type="title"/>
          </p:nvPr>
        </p:nvSpPr>
        <p:spPr>
          <a:xfrm>
            <a:off x="178676" y="332444"/>
            <a:ext cx="11834648" cy="990709"/>
          </a:xfrm>
        </p:spPr>
        <p:txBody>
          <a:bodyPr>
            <a:normAutofit fontScale="90000"/>
          </a:bodyPr>
          <a:lstStyle/>
          <a:p>
            <a:r>
              <a:rPr lang="en-US" b="1" dirty="0"/>
              <a:t>Major Advantages of Cloud (Azure) Over On-Premises:</a:t>
            </a:r>
            <a:br>
              <a:rPr lang="en-US" b="1" dirty="0"/>
            </a:br>
            <a:endParaRPr lang="en-IN" dirty="0"/>
          </a:p>
        </p:txBody>
      </p:sp>
    </p:spTree>
    <p:extLst>
      <p:ext uri="{BB962C8B-B14F-4D97-AF65-F5344CB8AC3E}">
        <p14:creationId xmlns:p14="http://schemas.microsoft.com/office/powerpoint/2010/main" val="4251532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3D18A-C85D-CFCA-2CAC-7A3959A6B89D}"/>
              </a:ext>
            </a:extLst>
          </p:cNvPr>
          <p:cNvSpPr>
            <a:spLocks noGrp="1"/>
          </p:cNvSpPr>
          <p:nvPr>
            <p:ph type="body" idx="1"/>
          </p:nvPr>
        </p:nvSpPr>
        <p:spPr/>
        <p:txBody>
          <a:bodyPr/>
          <a:lstStyle/>
          <a:p>
            <a:pPr marL="114300" indent="0">
              <a:buNone/>
            </a:pPr>
            <a:r>
              <a:rPr lang="en-IN" dirty="0">
                <a:hlinkClick r:id="rId2"/>
              </a:rPr>
              <a:t>https://learn.microsoft.com/en-us/training/browse/?terms=service%20bus</a:t>
            </a:r>
            <a:endParaRPr lang="en-IN" dirty="0"/>
          </a:p>
          <a:p>
            <a:endParaRPr lang="en-IN" dirty="0"/>
          </a:p>
          <a:p>
            <a:r>
              <a:rPr lang="en-IN" dirty="0">
                <a:hlinkClick r:id="rId3"/>
              </a:rPr>
              <a:t>https://learn.microsoft.com/en-us/training/modules/introduction-to-azure-app-service/</a:t>
            </a:r>
            <a:endParaRPr lang="en-IN" dirty="0"/>
          </a:p>
          <a:p>
            <a:endParaRPr lang="en-IN" dirty="0"/>
          </a:p>
          <a:p>
            <a:r>
              <a:rPr lang="en-IN" dirty="0">
                <a:hlinkClick r:id="rId4"/>
              </a:rPr>
              <a:t>AZ-204 Exam - Free Actual Q&amp;As, Page 1 | </a:t>
            </a:r>
            <a:r>
              <a:rPr lang="en-IN" dirty="0" err="1">
                <a:hlinkClick r:id="rId4"/>
              </a:rPr>
              <a:t>ExamTopics</a:t>
            </a:r>
            <a:endParaRPr lang="en-IN" dirty="0"/>
          </a:p>
          <a:p>
            <a:r>
              <a:rPr lang="en-IN" dirty="0">
                <a:hlinkClick r:id="rId5"/>
              </a:rPr>
              <a:t>Microsoft Azure Fundamentals: Describe cloud concepts - Training | Microsoft Learn</a:t>
            </a:r>
            <a:endParaRPr lang="en-IN" dirty="0"/>
          </a:p>
        </p:txBody>
      </p:sp>
      <p:sp>
        <p:nvSpPr>
          <p:cNvPr id="3" name="Title 2">
            <a:extLst>
              <a:ext uri="{FF2B5EF4-FFF2-40B4-BE49-F238E27FC236}">
                <a16:creationId xmlns:a16="http://schemas.microsoft.com/office/drawing/2014/main" id="{147A8E5E-44F6-F6BA-625B-F45D96815DB1}"/>
              </a:ext>
            </a:extLst>
          </p:cNvPr>
          <p:cNvSpPr>
            <a:spLocks noGrp="1"/>
          </p:cNvSpPr>
          <p:nvPr>
            <p:ph type="title"/>
          </p:nvPr>
        </p:nvSpPr>
        <p:spPr/>
        <p:txBody>
          <a:bodyPr/>
          <a:lstStyle/>
          <a:p>
            <a:r>
              <a:rPr lang="en-US" dirty="0"/>
              <a:t>Exercise</a:t>
            </a:r>
            <a:endParaRPr lang="en-IN" dirty="0"/>
          </a:p>
        </p:txBody>
      </p:sp>
    </p:spTree>
    <p:extLst>
      <p:ext uri="{BB962C8B-B14F-4D97-AF65-F5344CB8AC3E}">
        <p14:creationId xmlns:p14="http://schemas.microsoft.com/office/powerpoint/2010/main" val="1981047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89B4A-4694-0E3A-4D97-7FA2F82E535B}"/>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068B78F-0C90-E2F8-B96E-41E7432F62A5}"/>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33C56EC3-89A2-9FDF-786F-E0E709507F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49417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0"/>
        <p:cNvGrpSpPr/>
        <p:nvPr/>
      </p:nvGrpSpPr>
      <p:grpSpPr>
        <a:xfrm>
          <a:off x="0" y="0"/>
          <a:ext cx="0" cy="0"/>
          <a:chOff x="0" y="0"/>
          <a:chExt cx="0" cy="0"/>
        </a:xfrm>
      </p:grpSpPr>
      <p:sp>
        <p:nvSpPr>
          <p:cNvPr id="3041" name="Google Shape;3041;p141"/>
          <p:cNvSpPr txBox="1">
            <a:spLocks noGrp="1"/>
          </p:cNvSpPr>
          <p:nvPr>
            <p:ph type="title"/>
          </p:nvPr>
        </p:nvSpPr>
        <p:spPr>
          <a:xfrm>
            <a:off x="2751082" y="317060"/>
            <a:ext cx="9588062" cy="5387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Calibri"/>
              <a:buNone/>
            </a:pPr>
            <a:r>
              <a:rPr lang="en-US" sz="4800"/>
              <a:t>Deign pattern &amp; Principles</a:t>
            </a:r>
            <a:endParaRPr/>
          </a:p>
        </p:txBody>
      </p:sp>
      <p:sp>
        <p:nvSpPr>
          <p:cNvPr id="3042" name="Google Shape;3042;p141"/>
          <p:cNvSpPr txBox="1">
            <a:spLocks noGrp="1"/>
          </p:cNvSpPr>
          <p:nvPr>
            <p:ph type="body" idx="1"/>
          </p:nvPr>
        </p:nvSpPr>
        <p:spPr>
          <a:xfrm>
            <a:off x="0" y="953266"/>
            <a:ext cx="9722069" cy="5408997"/>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Database per Service Pattern</a:t>
            </a:r>
            <a:endParaRPr/>
          </a:p>
          <a:p>
            <a:pPr marL="228600" lvl="0" indent="-228600" algn="l" rtl="0">
              <a:lnSpc>
                <a:spcPct val="90000"/>
              </a:lnSpc>
              <a:spcBef>
                <a:spcPts val="1000"/>
              </a:spcBef>
              <a:spcAft>
                <a:spcPts val="0"/>
              </a:spcAft>
              <a:buClr>
                <a:schemeClr val="dk1"/>
              </a:buClr>
              <a:buSzPct val="100000"/>
              <a:buChar char="•"/>
            </a:pPr>
            <a:r>
              <a:rPr lang="en-US"/>
              <a:t>Gateway Routing Pattern</a:t>
            </a:r>
            <a:endParaRPr/>
          </a:p>
          <a:p>
            <a:pPr marL="228600" lvl="0" indent="-228600" algn="l" rtl="0">
              <a:lnSpc>
                <a:spcPct val="90000"/>
              </a:lnSpc>
              <a:spcBef>
                <a:spcPts val="1000"/>
              </a:spcBef>
              <a:spcAft>
                <a:spcPts val="0"/>
              </a:spcAft>
              <a:buClr>
                <a:schemeClr val="dk1"/>
              </a:buClr>
              <a:buSzPct val="100000"/>
              <a:buChar char="•"/>
            </a:pPr>
            <a:r>
              <a:rPr lang="en-US"/>
              <a:t>Gateway Aggregation Pattern</a:t>
            </a:r>
            <a:endParaRPr/>
          </a:p>
          <a:p>
            <a:pPr marL="228600" lvl="0" indent="-228600" algn="l" rtl="0">
              <a:lnSpc>
                <a:spcPct val="90000"/>
              </a:lnSpc>
              <a:spcBef>
                <a:spcPts val="1000"/>
              </a:spcBef>
              <a:spcAft>
                <a:spcPts val="0"/>
              </a:spcAft>
              <a:buClr>
                <a:schemeClr val="dk1"/>
              </a:buClr>
              <a:buSzPct val="100000"/>
              <a:buChar char="•"/>
            </a:pPr>
            <a:r>
              <a:rPr lang="en-US"/>
              <a:t>Gateway Offloading Pattern</a:t>
            </a:r>
            <a:endParaRPr/>
          </a:p>
          <a:p>
            <a:pPr marL="228600" lvl="0" indent="-228600" algn="l" rtl="0">
              <a:lnSpc>
                <a:spcPct val="90000"/>
              </a:lnSpc>
              <a:spcBef>
                <a:spcPts val="1000"/>
              </a:spcBef>
              <a:spcAft>
                <a:spcPts val="0"/>
              </a:spcAft>
              <a:buClr>
                <a:schemeClr val="dk1"/>
              </a:buClr>
              <a:buSzPct val="100000"/>
              <a:buChar char="•"/>
            </a:pPr>
            <a:r>
              <a:rPr lang="en-US"/>
              <a:t>Circuit Breaker Pattern(Closed, Open, Half Open)</a:t>
            </a:r>
            <a:endParaRPr/>
          </a:p>
          <a:p>
            <a:pPr marL="228600" lvl="0" indent="-228600" algn="l" rtl="0">
              <a:lnSpc>
                <a:spcPct val="90000"/>
              </a:lnSpc>
              <a:spcBef>
                <a:spcPts val="1000"/>
              </a:spcBef>
              <a:spcAft>
                <a:spcPts val="0"/>
              </a:spcAft>
              <a:buClr>
                <a:schemeClr val="dk1"/>
              </a:buClr>
              <a:buSzPct val="100000"/>
              <a:buChar char="•"/>
            </a:pPr>
            <a:r>
              <a:rPr lang="en-US"/>
              <a:t>SAGA Pattern (Choreography , Orchestration)</a:t>
            </a:r>
            <a:endParaRPr/>
          </a:p>
          <a:p>
            <a:pPr marL="228600" lvl="0" indent="-228600" algn="l" rtl="0">
              <a:lnSpc>
                <a:spcPct val="90000"/>
              </a:lnSpc>
              <a:spcBef>
                <a:spcPts val="1000"/>
              </a:spcBef>
              <a:spcAft>
                <a:spcPts val="0"/>
              </a:spcAft>
              <a:buClr>
                <a:schemeClr val="dk1"/>
              </a:buClr>
              <a:buSzPct val="100000"/>
              <a:buChar char="•"/>
            </a:pPr>
            <a:r>
              <a:rPr lang="en-US"/>
              <a:t>Mediator &amp; CQRS Design Pattern</a:t>
            </a:r>
            <a:endParaRPr/>
          </a:p>
          <a:p>
            <a:pPr marL="228600" lvl="0" indent="-228600" algn="l" rtl="0">
              <a:lnSpc>
                <a:spcPct val="90000"/>
              </a:lnSpc>
              <a:spcBef>
                <a:spcPts val="1000"/>
              </a:spcBef>
              <a:spcAft>
                <a:spcPts val="0"/>
              </a:spcAft>
              <a:buClr>
                <a:schemeClr val="dk1"/>
              </a:buClr>
              <a:buSzPct val="100000"/>
              <a:buChar char="•"/>
            </a:pPr>
            <a:r>
              <a:rPr lang="en-US"/>
              <a:t>API Gateway Pattern</a:t>
            </a:r>
            <a:endParaRPr/>
          </a:p>
          <a:p>
            <a:pPr marL="228600" lvl="0" indent="-228600" algn="l" rtl="0">
              <a:lnSpc>
                <a:spcPct val="90000"/>
              </a:lnSpc>
              <a:spcBef>
                <a:spcPts val="1000"/>
              </a:spcBef>
              <a:spcAft>
                <a:spcPts val="0"/>
              </a:spcAft>
              <a:buClr>
                <a:schemeClr val="dk1"/>
              </a:buClr>
              <a:buSzPct val="100000"/>
              <a:buChar char="•"/>
            </a:pPr>
            <a:r>
              <a:rPr lang="en-US"/>
              <a:t>Backends for Frontends Pattern</a:t>
            </a:r>
            <a:endParaRPr/>
          </a:p>
          <a:p>
            <a:pPr marL="228600" lvl="0" indent="-228600" algn="l" rtl="0">
              <a:lnSpc>
                <a:spcPct val="90000"/>
              </a:lnSpc>
              <a:spcBef>
                <a:spcPts val="1000"/>
              </a:spcBef>
              <a:spcAft>
                <a:spcPts val="0"/>
              </a:spcAft>
              <a:buClr>
                <a:schemeClr val="dk1"/>
              </a:buClr>
              <a:buSzPct val="100000"/>
              <a:buChar char="•"/>
            </a:pPr>
            <a:r>
              <a:rPr lang="en-US"/>
              <a:t>Service Aggregator Pattern</a:t>
            </a:r>
            <a:endParaRPr/>
          </a:p>
          <a:p>
            <a:pPr marL="228600" lvl="0" indent="-228600" algn="l" rtl="0">
              <a:lnSpc>
                <a:spcPct val="90000"/>
              </a:lnSpc>
              <a:spcBef>
                <a:spcPts val="1000"/>
              </a:spcBef>
              <a:spcAft>
                <a:spcPts val="0"/>
              </a:spcAft>
              <a:buClr>
                <a:schemeClr val="dk1"/>
              </a:buClr>
              <a:buSzPct val="100000"/>
              <a:buChar char="•"/>
            </a:pPr>
            <a:r>
              <a:rPr lang="en-US"/>
              <a:t>Service Registry Pattern</a:t>
            </a:r>
            <a:endParaRPr/>
          </a:p>
          <a:p>
            <a:pPr marL="228600" lvl="0" indent="-228600" algn="l" rtl="0">
              <a:lnSpc>
                <a:spcPct val="90000"/>
              </a:lnSpc>
              <a:spcBef>
                <a:spcPts val="1000"/>
              </a:spcBef>
              <a:spcAft>
                <a:spcPts val="0"/>
              </a:spcAft>
              <a:buClr>
                <a:schemeClr val="dk1"/>
              </a:buClr>
              <a:buSzPct val="100000"/>
              <a:buChar char="•"/>
            </a:pPr>
            <a:r>
              <a:rPr lang="en-US"/>
              <a:t>Event Sourcing Pattern</a:t>
            </a:r>
            <a:endParaRPr/>
          </a:p>
          <a:p>
            <a:pPr marL="228600" lvl="0" indent="-228600" algn="l" rtl="0">
              <a:lnSpc>
                <a:spcPct val="90000"/>
              </a:lnSpc>
              <a:spcBef>
                <a:spcPts val="1000"/>
              </a:spcBef>
              <a:spcAft>
                <a:spcPts val="0"/>
              </a:spcAft>
              <a:buClr>
                <a:schemeClr val="dk1"/>
              </a:buClr>
              <a:buSzPct val="100000"/>
              <a:buChar char="•"/>
            </a:pPr>
            <a:r>
              <a:rPr lang="en-US"/>
              <a:t>Materialized View Pattern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7D847-F053-CC16-A7C3-CABC99ECFB85}"/>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83306CD8-71EF-7471-CA9C-1F2B2DB0BFA5}"/>
              </a:ext>
            </a:extLst>
          </p:cNvPr>
          <p:cNvSpPr>
            <a:spLocks noGrp="1"/>
          </p:cNvSpPr>
          <p:nvPr>
            <p:ph type="title"/>
          </p:nvPr>
        </p:nvSpPr>
        <p:spPr/>
        <p:txBody>
          <a:bodyPr/>
          <a:lstStyle/>
          <a:p>
            <a:endParaRPr lang="en-IN"/>
          </a:p>
        </p:txBody>
      </p:sp>
      <p:pic>
        <p:nvPicPr>
          <p:cNvPr id="9" name="Picture 8">
            <a:extLst>
              <a:ext uri="{FF2B5EF4-FFF2-40B4-BE49-F238E27FC236}">
                <a16:creationId xmlns:a16="http://schemas.microsoft.com/office/drawing/2014/main" id="{7FB00CD3-B6B4-B600-101A-DB3512742C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52358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C935225-67DF-6F3D-074F-FD91D12BC94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marL="0" marR="0" lvl="0" indent="0" algn="ctr" fontAlgn="base">
              <a:spcBef>
                <a:spcPct val="0"/>
              </a:spcBef>
              <a:spcAft>
                <a:spcPct val="0"/>
              </a:spcAft>
              <a:buClrTx/>
              <a:buSzTx/>
              <a:tabLst/>
            </a:pPr>
            <a:r>
              <a:rPr kumimoji="0" lang="en-US" altLang="en-US" sz="3200" b="1" i="0" u="none" strike="noStrike" kern="1200" cap="none" normalizeH="0" baseline="0">
                <a:ln>
                  <a:noFill/>
                </a:ln>
                <a:solidFill>
                  <a:schemeClr val="bg1"/>
                </a:solidFill>
                <a:effectLst/>
                <a:latin typeface="+mj-lt"/>
                <a:ea typeface="+mj-ea"/>
                <a:cs typeface="+mj-cs"/>
              </a:rPr>
              <a:t>Live Examples of Gen AI and Azure AI Services in Retail eCommerce</a:t>
            </a:r>
          </a:p>
          <a:p>
            <a:pPr marL="0" marR="0" lvl="0" indent="0" algn="ctr" fontAlgn="base">
              <a:spcBef>
                <a:spcPct val="0"/>
              </a:spcBef>
              <a:spcAft>
                <a:spcPct val="0"/>
              </a:spcAft>
              <a:buClrTx/>
              <a:buSzTx/>
              <a:tabLst/>
            </a:pPr>
            <a:endParaRPr kumimoji="0" lang="en-US" altLang="en-US" sz="3200" b="0" i="0" u="none" strike="noStrike" kern="1200" cap="none" normalizeH="0" baseline="0">
              <a:ln>
                <a:noFill/>
              </a:ln>
              <a:solidFill>
                <a:schemeClr val="bg1"/>
              </a:solidFill>
              <a:effectLst/>
              <a:latin typeface="+mj-lt"/>
              <a:ea typeface="+mj-ea"/>
              <a:cs typeface="+mj-cs"/>
            </a:endParaRPr>
          </a:p>
        </p:txBody>
      </p:sp>
      <p:graphicFrame>
        <p:nvGraphicFramePr>
          <p:cNvPr id="4" name="Table 3">
            <a:extLst>
              <a:ext uri="{FF2B5EF4-FFF2-40B4-BE49-F238E27FC236}">
                <a16:creationId xmlns:a16="http://schemas.microsoft.com/office/drawing/2014/main" id="{585AA062-9EA9-6E67-ADA7-E614D54A59C4}"/>
              </a:ext>
            </a:extLst>
          </p:cNvPr>
          <p:cNvGraphicFramePr>
            <a:graphicFrameLocks noGrp="1"/>
          </p:cNvGraphicFramePr>
          <p:nvPr>
            <p:extLst>
              <p:ext uri="{D42A27DB-BD31-4B8C-83A1-F6EECF244321}">
                <p14:modId xmlns:p14="http://schemas.microsoft.com/office/powerpoint/2010/main" val="1096999432"/>
              </p:ext>
            </p:extLst>
          </p:nvPr>
        </p:nvGraphicFramePr>
        <p:xfrm>
          <a:off x="643467" y="1930203"/>
          <a:ext cx="10905068" cy="3884248"/>
        </p:xfrm>
        <a:graphic>
          <a:graphicData uri="http://schemas.openxmlformats.org/drawingml/2006/table">
            <a:tbl>
              <a:tblPr>
                <a:noFill/>
              </a:tblPr>
              <a:tblGrid>
                <a:gridCol w="1975752">
                  <a:extLst>
                    <a:ext uri="{9D8B030D-6E8A-4147-A177-3AD203B41FA5}">
                      <a16:colId xmlns:a16="http://schemas.microsoft.com/office/drawing/2014/main" val="205877488"/>
                    </a:ext>
                  </a:extLst>
                </a:gridCol>
                <a:gridCol w="2146570">
                  <a:extLst>
                    <a:ext uri="{9D8B030D-6E8A-4147-A177-3AD203B41FA5}">
                      <a16:colId xmlns:a16="http://schemas.microsoft.com/office/drawing/2014/main" val="3199884753"/>
                    </a:ext>
                  </a:extLst>
                </a:gridCol>
                <a:gridCol w="3292579">
                  <a:extLst>
                    <a:ext uri="{9D8B030D-6E8A-4147-A177-3AD203B41FA5}">
                      <a16:colId xmlns:a16="http://schemas.microsoft.com/office/drawing/2014/main" val="2318862383"/>
                    </a:ext>
                  </a:extLst>
                </a:gridCol>
                <a:gridCol w="3490167">
                  <a:extLst>
                    <a:ext uri="{9D8B030D-6E8A-4147-A177-3AD203B41FA5}">
                      <a16:colId xmlns:a16="http://schemas.microsoft.com/office/drawing/2014/main" val="3776201874"/>
                    </a:ext>
                  </a:extLst>
                </a:gridCol>
              </a:tblGrid>
              <a:tr h="301048">
                <a:tc>
                  <a:txBody>
                    <a:bodyPr/>
                    <a:lstStyle/>
                    <a:p>
                      <a:r>
                        <a:rPr lang="en-IN" sz="1000" b="1" cap="none" spc="0">
                          <a:solidFill>
                            <a:schemeClr val="tx1"/>
                          </a:solidFill>
                        </a:rPr>
                        <a:t>Scenario</a:t>
                      </a:r>
                      <a:endParaRPr lang="en-IN" sz="1000" cap="none" spc="0">
                        <a:solidFill>
                          <a:schemeClr val="tx1"/>
                        </a:solidFill>
                      </a:endParaRPr>
                    </a:p>
                  </a:txBody>
                  <a:tcPr marL="51398" marR="32353" marT="14685" marB="110139"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noFill/>
                  </a:tcPr>
                </a:tc>
                <a:tc>
                  <a:txBody>
                    <a:bodyPr/>
                    <a:lstStyle/>
                    <a:p>
                      <a:r>
                        <a:rPr lang="en-IN" sz="1000" b="1" cap="none" spc="0">
                          <a:solidFill>
                            <a:schemeClr val="tx1"/>
                          </a:solidFill>
                        </a:rPr>
                        <a:t>Service/Tool</a:t>
                      </a:r>
                      <a:endParaRPr lang="en-IN" sz="1000" cap="none" spc="0">
                        <a:solidFill>
                          <a:schemeClr val="tx1"/>
                        </a:solidFill>
                      </a:endParaRPr>
                    </a:p>
                  </a:txBody>
                  <a:tcPr marL="51398" marR="32353" marT="14685" marB="110139" anchor="ctr">
                    <a:lnL w="12700" cmpd="sng">
                      <a:noFill/>
                      <a:prstDash val="solid"/>
                    </a:lnL>
                    <a:lnR w="12700" cmpd="sng">
                      <a:noFill/>
                      <a:prstDash val="solid"/>
                    </a:lnR>
                    <a:lnT w="9525" cap="flat" cmpd="sng" algn="ctr">
                      <a:noFill/>
                      <a:prstDash val="solid"/>
                    </a:lnT>
                    <a:lnB w="12700" cmpd="sng">
                      <a:noFill/>
                      <a:prstDash val="solid"/>
                    </a:lnB>
                    <a:noFill/>
                  </a:tcPr>
                </a:tc>
                <a:tc>
                  <a:txBody>
                    <a:bodyPr/>
                    <a:lstStyle/>
                    <a:p>
                      <a:r>
                        <a:rPr lang="en-IN" sz="1000" b="1" cap="none" spc="0">
                          <a:solidFill>
                            <a:schemeClr val="tx1"/>
                          </a:solidFill>
                        </a:rPr>
                        <a:t>Description</a:t>
                      </a:r>
                      <a:endParaRPr lang="en-IN" sz="1000" cap="none" spc="0">
                        <a:solidFill>
                          <a:schemeClr val="tx1"/>
                        </a:solidFill>
                      </a:endParaRPr>
                    </a:p>
                  </a:txBody>
                  <a:tcPr marL="51398" marR="32353" marT="14685" marB="110139" anchor="ctr">
                    <a:lnL w="12700" cmpd="sng">
                      <a:noFill/>
                      <a:prstDash val="solid"/>
                    </a:lnL>
                    <a:lnR w="12700" cmpd="sng">
                      <a:noFill/>
                      <a:prstDash val="solid"/>
                    </a:lnR>
                    <a:lnT w="9525" cap="flat" cmpd="sng" algn="ctr">
                      <a:noFill/>
                      <a:prstDash val="solid"/>
                    </a:lnT>
                    <a:lnB w="12700" cmpd="sng">
                      <a:noFill/>
                      <a:prstDash val="solid"/>
                    </a:lnB>
                    <a:noFill/>
                  </a:tcPr>
                </a:tc>
                <a:tc>
                  <a:txBody>
                    <a:bodyPr/>
                    <a:lstStyle/>
                    <a:p>
                      <a:r>
                        <a:rPr lang="en-IN" sz="1000" b="1" cap="none" spc="0">
                          <a:solidFill>
                            <a:schemeClr val="tx1"/>
                          </a:solidFill>
                        </a:rPr>
                        <a:t>Benefits</a:t>
                      </a:r>
                      <a:endParaRPr lang="en-IN" sz="1000" cap="none" spc="0">
                        <a:solidFill>
                          <a:schemeClr val="tx1"/>
                        </a:solidFill>
                      </a:endParaRPr>
                    </a:p>
                  </a:txBody>
                  <a:tcPr marL="51398" marR="32353" marT="14685" marB="110139" anchor="ctr">
                    <a:lnL w="12700" cmpd="sng">
                      <a:noFill/>
                      <a:prstDash val="solid"/>
                    </a:lnL>
                    <a:lnR w="12700" cmpd="sng">
                      <a:noFill/>
                      <a:prstDash val="solid"/>
                    </a:lnR>
                    <a:lnT w="9525" cap="flat" cmpd="sng" algn="ctr">
                      <a:noFill/>
                      <a:prstDash val="solid"/>
                    </a:lnT>
                    <a:lnB w="12700" cmpd="sng">
                      <a:noFill/>
                      <a:prstDash val="solid"/>
                    </a:lnB>
                    <a:noFill/>
                  </a:tcPr>
                </a:tc>
                <a:extLst>
                  <a:ext uri="{0D108BD9-81ED-4DB2-BD59-A6C34878D82A}">
                    <a16:rowId xmlns:a16="http://schemas.microsoft.com/office/drawing/2014/main" val="3175886790"/>
                  </a:ext>
                </a:extLst>
              </a:tr>
              <a:tr h="447900">
                <a:tc>
                  <a:txBody>
                    <a:bodyPr/>
                    <a:lstStyle/>
                    <a:p>
                      <a:r>
                        <a:rPr lang="en-IN" sz="1000" b="1" cap="none" spc="0">
                          <a:solidFill>
                            <a:schemeClr val="tx1"/>
                          </a:solidFill>
                        </a:rPr>
                        <a:t>Automated Customer Support</a:t>
                      </a:r>
                      <a:endParaRPr lang="en-IN" sz="1000" cap="none" spc="0">
                        <a:solidFill>
                          <a:schemeClr val="tx1"/>
                        </a:solidFill>
                      </a:endParaRPr>
                    </a:p>
                  </a:txBody>
                  <a:tcPr marL="51398" marR="32353" marT="14685" marB="110139"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IN" sz="1000" cap="none" spc="0">
                          <a:solidFill>
                            <a:schemeClr val="tx1"/>
                          </a:solidFill>
                        </a:rPr>
                        <a:t>Azure OpenAI Service + Azure Bot Service</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Deploy a chatbot to handle FAQs, order tracking, and return processing.</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Reduces customer support load, improves response time, and enhances customer satisfaction.</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8978289"/>
                  </a:ext>
                </a:extLst>
              </a:tr>
              <a:tr h="447900">
                <a:tc>
                  <a:txBody>
                    <a:bodyPr/>
                    <a:lstStyle/>
                    <a:p>
                      <a:r>
                        <a:rPr lang="en-IN" sz="1000" b="1" cap="none" spc="0">
                          <a:solidFill>
                            <a:schemeClr val="tx1"/>
                          </a:solidFill>
                        </a:rPr>
                        <a:t>Personalized Product Recommendations</a:t>
                      </a:r>
                      <a:endParaRPr lang="en-IN" sz="1000" cap="none" spc="0">
                        <a:solidFill>
                          <a:schemeClr val="tx1"/>
                        </a:solidFill>
                      </a:endParaRPr>
                    </a:p>
                  </a:txBody>
                  <a:tcPr marL="51398" marR="32353" marT="14685" marB="110139"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Azure Machine Learning + Azure Personalizer</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Provide real-time product suggestions based on customer behavior and preferences.</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Increases sales and customer engagement by offering relevant products.</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62941897"/>
                  </a:ext>
                </a:extLst>
              </a:tr>
              <a:tr h="447900">
                <a:tc>
                  <a:txBody>
                    <a:bodyPr/>
                    <a:lstStyle/>
                    <a:p>
                      <a:r>
                        <a:rPr lang="en-IN" sz="1000" b="1" cap="none" spc="0">
                          <a:solidFill>
                            <a:schemeClr val="tx1"/>
                          </a:solidFill>
                        </a:rPr>
                        <a:t>Inventory Management &amp; Demand Forecasting</a:t>
                      </a:r>
                      <a:endParaRPr lang="en-IN" sz="1000" cap="none" spc="0">
                        <a:solidFill>
                          <a:schemeClr val="tx1"/>
                        </a:solidFill>
                      </a:endParaRPr>
                    </a:p>
                  </a:txBody>
                  <a:tcPr marL="51398" marR="32353" marT="14685" marB="110139"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Azure Machine Learning + Azure Synapse Analytics</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Analyze historical sales data to forecast demand and optimize stock levels.</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Prevents overstocking and stockouts, optimizing supply chain efficiency.</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7279275"/>
                  </a:ext>
                </a:extLst>
              </a:tr>
              <a:tr h="447900">
                <a:tc>
                  <a:txBody>
                    <a:bodyPr/>
                    <a:lstStyle/>
                    <a:p>
                      <a:r>
                        <a:rPr lang="en-US" sz="1000" b="1" cap="none" spc="0">
                          <a:solidFill>
                            <a:schemeClr val="tx1"/>
                          </a:solidFill>
                        </a:rPr>
                        <a:t>Receipt Scanning and Data Extraction</a:t>
                      </a:r>
                      <a:endParaRPr lang="en-US" sz="1000" cap="none" spc="0">
                        <a:solidFill>
                          <a:schemeClr val="tx1"/>
                        </a:solidFill>
                      </a:endParaRPr>
                    </a:p>
                  </a:txBody>
                  <a:tcPr marL="51398" marR="32353" marT="14685" marB="110139"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IN" sz="1000" cap="none" spc="0">
                          <a:solidFill>
                            <a:schemeClr val="tx1"/>
                          </a:solidFill>
                        </a:rPr>
                        <a:t>Azure Form Recognizer</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Automate receipt scanning for quicker checkouts and returns, extracting details like price and product name.</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Reduces manual errors, speeds up processing, and enhances customer experience.</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24434183"/>
                  </a:ext>
                </a:extLst>
              </a:tr>
              <a:tr h="447900">
                <a:tc>
                  <a:txBody>
                    <a:bodyPr/>
                    <a:lstStyle/>
                    <a:p>
                      <a:r>
                        <a:rPr lang="en-IN" sz="1000" b="1" cap="none" spc="0">
                          <a:solidFill>
                            <a:schemeClr val="tx1"/>
                          </a:solidFill>
                        </a:rPr>
                        <a:t>Content Creation for Marketing</a:t>
                      </a:r>
                      <a:endParaRPr lang="en-IN" sz="1000" cap="none" spc="0">
                        <a:solidFill>
                          <a:schemeClr val="tx1"/>
                        </a:solidFill>
                      </a:endParaRPr>
                    </a:p>
                  </a:txBody>
                  <a:tcPr marL="51398" marR="32353" marT="14685" marB="110139"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IN" sz="1000" cap="none" spc="0">
                          <a:solidFill>
                            <a:schemeClr val="tx1"/>
                          </a:solidFill>
                        </a:rPr>
                        <a:t>Azure OpenAI Service</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Generate product descriptions, blog posts, and marketing content.</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Saves time, ensures content consistency, and enables rapid updates for new products.</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73044829"/>
                  </a:ext>
                </a:extLst>
              </a:tr>
              <a:tr h="447900">
                <a:tc>
                  <a:txBody>
                    <a:bodyPr/>
                    <a:lstStyle/>
                    <a:p>
                      <a:r>
                        <a:rPr lang="en-IN" sz="1000" b="1" cap="none" spc="0">
                          <a:solidFill>
                            <a:schemeClr val="tx1"/>
                          </a:solidFill>
                        </a:rPr>
                        <a:t>Fraud Detection and Prevention</a:t>
                      </a:r>
                      <a:endParaRPr lang="en-IN" sz="1000" cap="none" spc="0">
                        <a:solidFill>
                          <a:schemeClr val="tx1"/>
                        </a:solidFill>
                      </a:endParaRPr>
                    </a:p>
                  </a:txBody>
                  <a:tcPr marL="51398" marR="32353" marT="14685" marB="110139"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Azure Machine Learning + Anomaly Detector</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Detect unusual transaction patterns and flag potential fraudulent activities.</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Enhances security, reduces fraud risk, and protects customer data.</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15547392"/>
                  </a:ext>
                </a:extLst>
              </a:tr>
              <a:tr h="447900">
                <a:tc>
                  <a:txBody>
                    <a:bodyPr/>
                    <a:lstStyle/>
                    <a:p>
                      <a:r>
                        <a:rPr lang="en-US" sz="1000" b="1" cap="none" spc="0">
                          <a:solidFill>
                            <a:schemeClr val="tx1"/>
                          </a:solidFill>
                        </a:rPr>
                        <a:t>Visual Search and Product Recognition</a:t>
                      </a:r>
                      <a:endParaRPr lang="en-US" sz="1000" cap="none" spc="0">
                        <a:solidFill>
                          <a:schemeClr val="tx1"/>
                        </a:solidFill>
                      </a:endParaRPr>
                    </a:p>
                  </a:txBody>
                  <a:tcPr marL="51398" marR="32353" marT="14685" marB="110139"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IN" sz="1000" cap="none" spc="0">
                          <a:solidFill>
                            <a:schemeClr val="tx1"/>
                          </a:solidFill>
                        </a:rPr>
                        <a:t>Azure Cognitive Services (Computer Vision)</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Enable customers to search for products by uploading images.</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Improves user experience by allowing visual product searches.</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44341996"/>
                  </a:ext>
                </a:extLst>
              </a:tr>
              <a:tr h="447900">
                <a:tc>
                  <a:txBody>
                    <a:bodyPr/>
                    <a:lstStyle/>
                    <a:p>
                      <a:r>
                        <a:rPr lang="en-IN" sz="1000" b="1" cap="none" spc="0">
                          <a:solidFill>
                            <a:schemeClr val="tx1"/>
                          </a:solidFill>
                        </a:rPr>
                        <a:t>Real-Time Translation</a:t>
                      </a:r>
                      <a:endParaRPr lang="en-IN" sz="1000" cap="none" spc="0">
                        <a:solidFill>
                          <a:schemeClr val="tx1"/>
                        </a:solidFill>
                      </a:endParaRPr>
                    </a:p>
                  </a:txBody>
                  <a:tcPr marL="51398" marR="32353" marT="14685" marB="110139"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IN" sz="1000" cap="none" spc="0">
                          <a:solidFill>
                            <a:schemeClr val="tx1"/>
                          </a:solidFill>
                        </a:rPr>
                        <a:t>Azure Cognitive Services (Translator)</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Translate content to support multiple languages for international customers.</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a:solidFill>
                            <a:schemeClr val="tx1"/>
                          </a:solidFill>
                        </a:rPr>
                        <a:t>Expands global reach and makes the platform accessible to non-English speakers.</a:t>
                      </a:r>
                    </a:p>
                  </a:txBody>
                  <a:tcPr marL="51398" marR="32353" marT="14685" marB="110139"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65237289"/>
                  </a:ext>
                </a:extLst>
              </a:tr>
            </a:tbl>
          </a:graphicData>
        </a:graphic>
      </p:graphicFrame>
    </p:spTree>
    <p:extLst>
      <p:ext uri="{BB962C8B-B14F-4D97-AF65-F5344CB8AC3E}">
        <p14:creationId xmlns:p14="http://schemas.microsoft.com/office/powerpoint/2010/main" val="1006158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E97203-EBBC-4187-3F0E-ED8C8BA1F6B3}"/>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A20A995E-169C-D57A-9B16-A378E5C4FBBE}"/>
              </a:ext>
            </a:extLst>
          </p:cNvPr>
          <p:cNvSpPr>
            <a:spLocks noGrp="1" noChangeArrowheads="1"/>
          </p:cNvSpPr>
          <p:nvPr>
            <p:ph type="body"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Automate Customer Support</a:t>
            </a:r>
            <a:r>
              <a:rPr kumimoji="0" lang="en-US" altLang="en-US" sz="1800" b="0" i="0" u="none" strike="noStrike" cap="none" normalizeH="0" baseline="0">
                <a:ln>
                  <a:noFill/>
                </a:ln>
                <a:solidFill>
                  <a:schemeClr val="tx1"/>
                </a:solidFill>
                <a:effectLst/>
                <a:latin typeface="Arial" panose="020B0604020202020204" pitchFamily="34" charset="0"/>
              </a:rPr>
              <a:t>: Reduce the workload on customer service teams by handling common queries through chatbots.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Enhance Personalization</a:t>
            </a:r>
            <a:r>
              <a:rPr kumimoji="0" lang="en-US" altLang="en-US" sz="1800" b="0" i="0" u="none" strike="noStrike" cap="none" normalizeH="0" baseline="0">
                <a:ln>
                  <a:noFill/>
                </a:ln>
                <a:solidFill>
                  <a:schemeClr val="tx1"/>
                </a:solidFill>
                <a:effectLst/>
                <a:latin typeface="Arial" panose="020B0604020202020204" pitchFamily="34" charset="0"/>
              </a:rPr>
              <a:t>: Use AI-driven insights to deliver tailored recommendations, increasing customer satisfaction and sales.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Optimize Operations</a:t>
            </a:r>
            <a:r>
              <a:rPr kumimoji="0" lang="en-US" altLang="en-US" sz="1800" b="0" i="0" u="none" strike="noStrike" cap="none" normalizeH="0" baseline="0">
                <a:ln>
                  <a:noFill/>
                </a:ln>
                <a:solidFill>
                  <a:schemeClr val="tx1"/>
                </a:solidFill>
                <a:effectLst/>
                <a:latin typeface="Arial" panose="020B0604020202020204" pitchFamily="34" charset="0"/>
              </a:rPr>
              <a:t>: Automate data-intensive tasks such as receipt scanning and inventory management, leading to operational efficiency.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Strengthen Security</a:t>
            </a:r>
            <a:r>
              <a:rPr kumimoji="0" lang="en-US" altLang="en-US" sz="1800" b="0" i="0" u="none" strike="noStrike" cap="none" normalizeH="0" baseline="0">
                <a:ln>
                  <a:noFill/>
                </a:ln>
                <a:solidFill>
                  <a:schemeClr val="tx1"/>
                </a:solidFill>
                <a:effectLst/>
                <a:latin typeface="Arial" panose="020B0604020202020204" pitchFamily="34" charset="0"/>
              </a:rPr>
              <a:t>: Implement AI to detect and prevent fraudulent activities, safeguarding customer data and transactions.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Expand Globally</a:t>
            </a:r>
            <a:r>
              <a:rPr kumimoji="0" lang="en-US" altLang="en-US" sz="1800" b="0" i="0" u="none" strike="noStrike" cap="none" normalizeH="0" baseline="0">
                <a:ln>
                  <a:noFill/>
                </a:ln>
                <a:solidFill>
                  <a:schemeClr val="tx1"/>
                </a:solidFill>
                <a:effectLst/>
                <a:latin typeface="Arial" panose="020B0604020202020204" pitchFamily="34" charset="0"/>
              </a:rPr>
              <a:t>: Leverage real-time translation to cater to a broader audience, making the platform inclusive and globally competitive. </a:t>
            </a:r>
          </a:p>
        </p:txBody>
      </p:sp>
    </p:spTree>
    <p:extLst>
      <p:ext uri="{BB962C8B-B14F-4D97-AF65-F5344CB8AC3E}">
        <p14:creationId xmlns:p14="http://schemas.microsoft.com/office/powerpoint/2010/main" val="11413168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273477-9EDE-9627-5F8C-45043EC92F5A}"/>
              </a:ext>
            </a:extLst>
          </p:cNvPr>
          <p:cNvSpPr>
            <a:spLocks noGrp="1"/>
          </p:cNvSpPr>
          <p:nvPr>
            <p:ph type="body" idx="1"/>
          </p:nvPr>
        </p:nvSpPr>
        <p:spPr>
          <a:xfrm>
            <a:off x="106680" y="0"/>
            <a:ext cx="11800840" cy="6671099"/>
          </a:xfrm>
        </p:spPr>
        <p:txBody>
          <a:bodyPr numCol="2">
            <a:noAutofit/>
          </a:bodyPr>
          <a:lstStyle/>
          <a:p>
            <a:pPr marL="114300" indent="0">
              <a:buNone/>
            </a:pPr>
            <a:r>
              <a:rPr lang="en-US" sz="1400" b="1" dirty="0"/>
              <a:t>1. How do you approach designing a scalable and secure architecture for a high-traffic application?</a:t>
            </a:r>
          </a:p>
          <a:p>
            <a:pPr marL="114300" indent="0">
              <a:buNone/>
            </a:pPr>
            <a:r>
              <a:rPr lang="en-US" sz="1400" dirty="0"/>
              <a:t>Focus: Scalability, security, performance, and </a:t>
            </a:r>
            <a:r>
              <a:rPr lang="en-US" sz="1400" dirty="0" err="1"/>
              <a:t>availability.Why</a:t>
            </a:r>
            <a:r>
              <a:rPr lang="en-US" sz="1400" dirty="0"/>
              <a:t> they ask: This question evaluates your ability to design solutions that can handle growth and adhere to security best practices. Be prepared to discuss horizontal scaling, cloud-native solutions, and securing APIs.</a:t>
            </a:r>
          </a:p>
          <a:p>
            <a:pPr marL="114300" indent="0">
              <a:buNone/>
            </a:pPr>
            <a:r>
              <a:rPr lang="en-US" sz="1400" b="1" dirty="0"/>
              <a:t>2. Can you explain how you have handled system integration in a large-scale enterprise project?</a:t>
            </a:r>
          </a:p>
          <a:p>
            <a:pPr marL="114300" indent="0">
              <a:buNone/>
            </a:pPr>
            <a:r>
              <a:rPr lang="en-US" sz="1400" dirty="0"/>
              <a:t>Focus: Integration patterns, APIs, and </a:t>
            </a:r>
            <a:r>
              <a:rPr lang="en-US" sz="1400" dirty="0" err="1"/>
              <a:t>middleware.Why</a:t>
            </a:r>
            <a:r>
              <a:rPr lang="en-US" sz="1400" dirty="0"/>
              <a:t> they ask: Integration across legacy systems and modern platforms is a common challenge. Provide examples where you’ve used integration techniques such as message queues, API gateways, or microservices.</a:t>
            </a:r>
          </a:p>
          <a:p>
            <a:pPr marL="114300" indent="0">
              <a:buNone/>
            </a:pPr>
            <a:r>
              <a:rPr lang="en-US" sz="1400" b="1" dirty="0"/>
              <a:t>3. Describe a time when you had to refactor or migrate a monolithic application to a microservices architecture.</a:t>
            </a:r>
          </a:p>
          <a:p>
            <a:pPr marL="114300" indent="0">
              <a:buNone/>
            </a:pPr>
            <a:r>
              <a:rPr lang="en-US" sz="1400" dirty="0"/>
              <a:t>Focus: Migration strategy, challenges, and </a:t>
            </a:r>
            <a:r>
              <a:rPr lang="en-US" sz="1400" dirty="0" err="1"/>
              <a:t>outcomes.Why</a:t>
            </a:r>
            <a:r>
              <a:rPr lang="en-US" sz="1400" dirty="0"/>
              <a:t> they ask: They want to assess your experience with modernizing legacy systems and adopting microservices, including challenges like data consistency, orchestration, and service discovery.</a:t>
            </a:r>
          </a:p>
          <a:p>
            <a:pPr marL="114300" indent="0">
              <a:buNone/>
            </a:pPr>
            <a:r>
              <a:rPr lang="en-US" sz="1400" b="1" dirty="0"/>
              <a:t>4. How do you ensure compliance and governance in your architectural designs?</a:t>
            </a:r>
          </a:p>
          <a:p>
            <a:pPr marL="114300" indent="0">
              <a:buNone/>
            </a:pPr>
            <a:r>
              <a:rPr lang="en-US" sz="1400" dirty="0"/>
              <a:t>Focus: Governance, compliance, standards, and </a:t>
            </a:r>
            <a:r>
              <a:rPr lang="en-US" sz="1400" dirty="0" err="1"/>
              <a:t>regulations.Why</a:t>
            </a:r>
            <a:r>
              <a:rPr lang="en-US" sz="1400" dirty="0"/>
              <a:t> they ask: They want to see your understanding of regulatory frameworks (e.g., GDPR, HIPAA) and how you enforce compliance while designing solutions.</a:t>
            </a:r>
          </a:p>
          <a:p>
            <a:pPr marL="114300" indent="0">
              <a:buNone/>
            </a:pPr>
            <a:r>
              <a:rPr lang="en-US" sz="1400" b="1" dirty="0"/>
              <a:t>5. How do you handle non-functional requirements (e.g., performance, latency, availability) in your architecture?</a:t>
            </a:r>
          </a:p>
          <a:p>
            <a:pPr marL="114300" indent="0">
              <a:buNone/>
            </a:pPr>
            <a:r>
              <a:rPr lang="en-US" sz="1400" dirty="0"/>
              <a:t>Focus: Balancing NFRs with functional </a:t>
            </a:r>
            <a:r>
              <a:rPr lang="en-US" sz="1400" dirty="0" err="1"/>
              <a:t>requirements.Why</a:t>
            </a:r>
            <a:r>
              <a:rPr lang="en-US" sz="1400" dirty="0"/>
              <a:t> they ask: Architects must ensure systems meet critical performance and uptime expectations. Use examples to explain how you achieved high availability using solutions like caching, load balancing, or failover strategies.</a:t>
            </a:r>
          </a:p>
          <a:p>
            <a:pPr marL="114300" indent="0">
              <a:buNone/>
            </a:pPr>
            <a:endParaRPr lang="en-US" sz="1400" dirty="0"/>
          </a:p>
          <a:p>
            <a:pPr marL="114300" indent="0">
              <a:buNone/>
            </a:pPr>
            <a:r>
              <a:rPr lang="en-US" sz="1400" b="1" dirty="0"/>
              <a:t>6. Describe a challenging situation where you had conflicting stakeholder requirements. How did you resolve it?</a:t>
            </a:r>
          </a:p>
          <a:p>
            <a:pPr marL="114300" indent="0">
              <a:buNone/>
            </a:pPr>
            <a:r>
              <a:rPr lang="en-US" sz="1400" dirty="0"/>
              <a:t>Focus: Communication, collaboration, and problem-</a:t>
            </a:r>
            <a:r>
              <a:rPr lang="en-US" sz="1400" dirty="0" err="1"/>
              <a:t>solving.Why</a:t>
            </a:r>
            <a:r>
              <a:rPr lang="en-US" sz="1400" dirty="0"/>
              <a:t> they ask: Solution Architects often mediate between business and technical teams. Showcase your ability to balance priorities and negotiate solutions that align with business goals.</a:t>
            </a:r>
          </a:p>
          <a:p>
            <a:pPr marL="114300" indent="0">
              <a:buNone/>
            </a:pPr>
            <a:r>
              <a:rPr lang="en-US" sz="1400" b="1" dirty="0"/>
              <a:t>7. What is your approach to managing technical debt in an enterprise system?</a:t>
            </a:r>
          </a:p>
          <a:p>
            <a:pPr marL="114300" indent="0">
              <a:buNone/>
            </a:pPr>
            <a:r>
              <a:rPr lang="en-US" sz="1400" dirty="0"/>
              <a:t>Focus: Long-term maintainability and continuous </a:t>
            </a:r>
            <a:r>
              <a:rPr lang="en-US" sz="1400" dirty="0" err="1"/>
              <a:t>improvement.Why</a:t>
            </a:r>
            <a:r>
              <a:rPr lang="en-US" sz="1400" dirty="0"/>
              <a:t> they ask: They want to see how you prioritize improvements, reduce legacy dependencies, and align technical decisions with the business roadmap.</a:t>
            </a:r>
          </a:p>
          <a:p>
            <a:pPr marL="114300" indent="0">
              <a:buNone/>
            </a:pPr>
            <a:r>
              <a:rPr lang="en-US" sz="1400" b="1" dirty="0"/>
              <a:t>8. Can you walk us through your process for creating a roadmap for a new IT solution?</a:t>
            </a:r>
          </a:p>
          <a:p>
            <a:pPr marL="114300" indent="0">
              <a:buNone/>
            </a:pPr>
            <a:r>
              <a:rPr lang="en-US" sz="1400" dirty="0"/>
              <a:t>Focus: Strategic planning, milestones, and </a:t>
            </a:r>
            <a:r>
              <a:rPr lang="en-US" sz="1400" dirty="0" err="1"/>
              <a:t>deliverables.Why</a:t>
            </a:r>
            <a:r>
              <a:rPr lang="en-US" sz="1400" dirty="0"/>
              <a:t> they ask: This question evaluates your ability to balance immediate project needs with long-term business objectives, as well as your planning and prioritization skills.</a:t>
            </a:r>
          </a:p>
          <a:p>
            <a:pPr marL="114300" indent="0">
              <a:buNone/>
            </a:pPr>
            <a:r>
              <a:rPr lang="en-US" sz="1400" b="1" dirty="0"/>
              <a:t>9. How do you approach ensuring data consistency and reliability in a distributed architecture?</a:t>
            </a:r>
          </a:p>
          <a:p>
            <a:pPr marL="114300" indent="0">
              <a:buNone/>
            </a:pPr>
            <a:r>
              <a:rPr lang="en-US" sz="1400" dirty="0"/>
              <a:t>Focus: Eventual consistency, transactional integrity, and patterns like SAGA or </a:t>
            </a:r>
            <a:r>
              <a:rPr lang="en-US" sz="1400" dirty="0" err="1"/>
              <a:t>CQRS.Why</a:t>
            </a:r>
            <a:r>
              <a:rPr lang="en-US" sz="1400" dirty="0"/>
              <a:t> they ask: Distributed systems often deal with data synchronization challenges. They want to understand your experience with patterns to handle these challenges effectively.</a:t>
            </a:r>
          </a:p>
          <a:p>
            <a:pPr marL="114300" indent="0">
              <a:buNone/>
            </a:pPr>
            <a:r>
              <a:rPr lang="en-US" sz="1400" b="1" dirty="0"/>
              <a:t>10. Can you explain a major failure or challenge you faced in a project and how you resolved it?</a:t>
            </a:r>
          </a:p>
          <a:p>
            <a:pPr marL="114300" indent="0">
              <a:buNone/>
            </a:pPr>
            <a:r>
              <a:rPr lang="en-US" sz="1400" dirty="0"/>
              <a:t>Focus: Problem-solving, adaptability, and </a:t>
            </a:r>
            <a:r>
              <a:rPr lang="en-US" sz="1400" dirty="0" err="1"/>
              <a:t>learning.Why</a:t>
            </a:r>
            <a:r>
              <a:rPr lang="en-US" sz="1400" dirty="0"/>
              <a:t> they ask: They want to understand how you deal with unexpected challenges, mitigate risks, and ensure project success. Provide an example that highlights your proactive approach and collaboration.</a:t>
            </a:r>
          </a:p>
          <a:p>
            <a:pPr marL="114300" indent="0">
              <a:buNone/>
            </a:pPr>
            <a:endParaRPr lang="en-US" sz="1400" dirty="0"/>
          </a:p>
          <a:p>
            <a:pPr marL="114300" indent="0">
              <a:buNone/>
            </a:pPr>
            <a:endParaRPr lang="en-IN" sz="1400" dirty="0"/>
          </a:p>
        </p:txBody>
      </p:sp>
    </p:spTree>
    <p:extLst>
      <p:ext uri="{BB962C8B-B14F-4D97-AF65-F5344CB8AC3E}">
        <p14:creationId xmlns:p14="http://schemas.microsoft.com/office/powerpoint/2010/main" val="39879670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4A7FF-978B-6294-03AB-7379AA0582B0}"/>
              </a:ext>
            </a:extLst>
          </p:cNvPr>
          <p:cNvSpPr>
            <a:spLocks noGrp="1"/>
          </p:cNvSpPr>
          <p:nvPr>
            <p:ph type="title"/>
          </p:nvPr>
        </p:nvSpPr>
        <p:spPr>
          <a:xfrm>
            <a:off x="135473" y="182879"/>
            <a:ext cx="11998960" cy="1045331"/>
          </a:xfrm>
        </p:spPr>
        <p:txBody>
          <a:bodyPr>
            <a:noAutofit/>
          </a:bodyPr>
          <a:lstStyle/>
          <a:p>
            <a:pPr marL="114300" indent="0">
              <a:buNone/>
            </a:pPr>
            <a:r>
              <a:rPr lang="en-US" sz="1800" b="1" dirty="0">
                <a:solidFill>
                  <a:schemeClr val="tx1"/>
                </a:solidFill>
              </a:rPr>
              <a:t>1. How do you approach designing a scalable and secure architecture for a high-traffic application?</a:t>
            </a:r>
            <a:br>
              <a:rPr lang="en-US" sz="1800" b="1" dirty="0">
                <a:solidFill>
                  <a:schemeClr val="tx1"/>
                </a:solidFill>
              </a:rPr>
            </a:br>
            <a:r>
              <a:rPr lang="en-US" sz="1800" dirty="0">
                <a:solidFill>
                  <a:schemeClr val="tx1"/>
                </a:solidFill>
              </a:rPr>
              <a:t>Focus: Scalability, security, performance, and </a:t>
            </a:r>
            <a:r>
              <a:rPr lang="en-US" sz="1800" dirty="0" err="1">
                <a:solidFill>
                  <a:schemeClr val="tx1"/>
                </a:solidFill>
              </a:rPr>
              <a:t>availability.Why</a:t>
            </a:r>
            <a:r>
              <a:rPr lang="en-US" sz="1800" dirty="0">
                <a:solidFill>
                  <a:schemeClr val="tx1"/>
                </a:solidFill>
              </a:rPr>
              <a:t> they ask: This question evaluates your ability to design solutions that can handle growth and adhere to security best practices. Be prepared to discuss horizontal scaling, cloud-native solutions, and securing APIs.</a:t>
            </a:r>
            <a:endParaRPr lang="en-IN" sz="1800" dirty="0">
              <a:solidFill>
                <a:schemeClr val="tx1"/>
              </a:solidFill>
            </a:endParaRPr>
          </a:p>
        </p:txBody>
      </p:sp>
      <p:pic>
        <p:nvPicPr>
          <p:cNvPr id="4" name="Content Placeholder 3" descr="microservices-styled architecture">
            <a:extLst>
              <a:ext uri="{FF2B5EF4-FFF2-40B4-BE49-F238E27FC236}">
                <a16:creationId xmlns:a16="http://schemas.microsoft.com/office/drawing/2014/main" id="{226E9B70-F46C-EE43-0AC9-69656E7430A2}"/>
              </a:ext>
            </a:extLst>
          </p:cNvPr>
          <p:cNvPicPr>
            <a:picLocks noChangeAspect="1"/>
          </p:cNvPicPr>
          <p:nvPr/>
        </p:nvPicPr>
        <p:blipFill rotWithShape="1">
          <a:blip r:embed="rId2">
            <a:extLst>
              <a:ext uri="{28A0092B-C50C-407E-A947-70E740481C1C}">
                <a14:useLocalDpi xmlns:a14="http://schemas.microsoft.com/office/drawing/2010/main" val="0"/>
              </a:ext>
            </a:extLst>
          </a:blip>
          <a:srcRect r="-2" b="3484"/>
          <a:stretch/>
        </p:blipFill>
        <p:spPr bwMode="auto">
          <a:xfrm>
            <a:off x="135473" y="1317162"/>
            <a:ext cx="5007874" cy="2430145"/>
          </a:xfrm>
          <a:prstGeom prst="rect">
            <a:avLst/>
          </a:prstGeom>
          <a:noFill/>
          <a:ln>
            <a:noFill/>
          </a:ln>
        </p:spPr>
      </p:pic>
      <p:pic>
        <p:nvPicPr>
          <p:cNvPr id="2050" name="Picture 2" descr="Cloud-Native Design">
            <a:extLst>
              <a:ext uri="{FF2B5EF4-FFF2-40B4-BE49-F238E27FC236}">
                <a16:creationId xmlns:a16="http://schemas.microsoft.com/office/drawing/2014/main" id="{F8FC2471-7D8D-0A77-BE72-3FE513465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347" y="1228209"/>
            <a:ext cx="6913180" cy="4464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908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4B643F-02D4-817B-337C-6E6A9F2FFADA}"/>
              </a:ext>
            </a:extLst>
          </p:cNvPr>
          <p:cNvSpPr>
            <a:spLocks noGrp="1"/>
          </p:cNvSpPr>
          <p:nvPr>
            <p:ph type="body" idx="1"/>
          </p:nvPr>
        </p:nvSpPr>
        <p:spPr>
          <a:xfrm>
            <a:off x="137160" y="247861"/>
            <a:ext cx="11739880" cy="1530139"/>
          </a:xfrm>
        </p:spPr>
        <p:txBody>
          <a:bodyPr>
            <a:normAutofit/>
          </a:bodyPr>
          <a:lstStyle/>
          <a:p>
            <a:pPr marL="114300" indent="0">
              <a:buNone/>
            </a:pPr>
            <a:r>
              <a:rPr lang="en-US" sz="2000" b="1" dirty="0"/>
              <a:t>Can you explain how you have handled system integration in a large-scale enterprise project?</a:t>
            </a:r>
          </a:p>
          <a:p>
            <a:pPr marL="114300" indent="0">
              <a:buNone/>
            </a:pPr>
            <a:r>
              <a:rPr lang="en-US" sz="2000" dirty="0"/>
              <a:t>Focus: </a:t>
            </a:r>
            <a:r>
              <a:rPr lang="en-US" sz="2000" b="1" dirty="0"/>
              <a:t>Integration patterns, APIs, and middleware</a:t>
            </a:r>
            <a:r>
              <a:rPr lang="en-US" sz="2000" dirty="0"/>
              <a:t>. Why they ask: Integration across legacy systems and modern platforms is a common challenge. Provide examples where you’ve used integration techniques such as </a:t>
            </a:r>
            <a:r>
              <a:rPr lang="en-US" sz="2000" b="1" dirty="0"/>
              <a:t>message queues, API gateways, or microservices.</a:t>
            </a:r>
          </a:p>
          <a:p>
            <a:endParaRPr lang="en-IN" sz="2000" dirty="0"/>
          </a:p>
        </p:txBody>
      </p:sp>
    </p:spTree>
    <p:extLst>
      <p:ext uri="{BB962C8B-B14F-4D97-AF65-F5344CB8AC3E}">
        <p14:creationId xmlns:p14="http://schemas.microsoft.com/office/powerpoint/2010/main" val="11034765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07058A-9658-B7E9-1EE0-5B3B5FBA9A94}"/>
              </a:ext>
            </a:extLst>
          </p:cNvPr>
          <p:cNvSpPr>
            <a:spLocks noGrp="1"/>
          </p:cNvSpPr>
          <p:nvPr>
            <p:ph type="title"/>
          </p:nvPr>
        </p:nvSpPr>
        <p:spPr>
          <a:xfrm>
            <a:off x="111760" y="182880"/>
            <a:ext cx="11719560" cy="1971040"/>
          </a:xfrm>
        </p:spPr>
        <p:txBody>
          <a:bodyPr>
            <a:normAutofit fontScale="90000"/>
          </a:bodyPr>
          <a:lstStyle/>
          <a:p>
            <a:pPr marL="114300" indent="0"/>
            <a:r>
              <a:rPr lang="en-US" sz="2400" dirty="0">
                <a:solidFill>
                  <a:schemeClr val="tx1"/>
                </a:solidFill>
              </a:rPr>
              <a:t>3. </a:t>
            </a:r>
            <a:r>
              <a:rPr lang="en-US" sz="2400" b="1" dirty="0">
                <a:solidFill>
                  <a:schemeClr val="tx1"/>
                </a:solidFill>
              </a:rPr>
              <a:t>Describe a time when you had to refactor or migrate a monolithic application to a microservices architecture.</a:t>
            </a:r>
            <a:br>
              <a:rPr lang="en-US" sz="2400" dirty="0">
                <a:solidFill>
                  <a:schemeClr val="tx1"/>
                </a:solidFill>
              </a:rPr>
            </a:br>
            <a:r>
              <a:rPr lang="en-US" sz="2400" dirty="0">
                <a:solidFill>
                  <a:schemeClr val="tx1"/>
                </a:solidFill>
              </a:rPr>
              <a:t>Focus: Migration strategy, challenges, and </a:t>
            </a:r>
            <a:r>
              <a:rPr lang="en-US" sz="2400" dirty="0" err="1">
                <a:solidFill>
                  <a:schemeClr val="tx1"/>
                </a:solidFill>
              </a:rPr>
              <a:t>outcomes.Why</a:t>
            </a:r>
            <a:r>
              <a:rPr lang="en-US" sz="2400" dirty="0">
                <a:solidFill>
                  <a:schemeClr val="tx1"/>
                </a:solidFill>
              </a:rPr>
              <a:t> they ask: They want to assess your experience with modernizing legacy systems and adopting microservices, including challenges like data consistency, orchestration, and service discovery.</a:t>
            </a:r>
            <a:br>
              <a:rPr lang="en-US" sz="2400" dirty="0">
                <a:solidFill>
                  <a:schemeClr val="tx1"/>
                </a:solidFill>
              </a:rPr>
            </a:br>
            <a:endParaRPr lang="en-IN" sz="2400" dirty="0">
              <a:solidFill>
                <a:schemeClr val="tx1"/>
              </a:solidFill>
            </a:endParaRPr>
          </a:p>
        </p:txBody>
      </p:sp>
      <p:sp>
        <p:nvSpPr>
          <p:cNvPr id="5" name="TextBox 4">
            <a:extLst>
              <a:ext uri="{FF2B5EF4-FFF2-40B4-BE49-F238E27FC236}">
                <a16:creationId xmlns:a16="http://schemas.microsoft.com/office/drawing/2014/main" id="{B475D5D3-5773-3531-AF5C-65CA23A80934}"/>
              </a:ext>
            </a:extLst>
          </p:cNvPr>
          <p:cNvSpPr txBox="1"/>
          <p:nvPr/>
        </p:nvSpPr>
        <p:spPr>
          <a:xfrm>
            <a:off x="360680" y="2055614"/>
            <a:ext cx="11719560" cy="1477328"/>
          </a:xfrm>
          <a:prstGeom prst="rect">
            <a:avLst/>
          </a:prstGeom>
          <a:noFill/>
        </p:spPr>
        <p:txBody>
          <a:bodyPr wrap="square">
            <a:spAutoFit/>
          </a:bodyPr>
          <a:lstStyle/>
          <a:p>
            <a:r>
              <a:rPr lang="en-IN" b="1" dirty="0"/>
              <a:t>1. Migration Strategy: </a:t>
            </a:r>
            <a:r>
              <a:rPr lang="en-IN" dirty="0"/>
              <a:t>Assessment and Planning, Architecture Review, Domain-Driven Design (DDD), Prioritization</a:t>
            </a:r>
          </a:p>
          <a:p>
            <a:r>
              <a:rPr lang="en-IN" b="1" dirty="0"/>
              <a:t>2. Incremental Migration</a:t>
            </a:r>
            <a:r>
              <a:rPr lang="en-IN" dirty="0"/>
              <a:t>: Strangler Fig Pattern: Data Migration:</a:t>
            </a:r>
            <a:r>
              <a:rPr lang="en-US" dirty="0"/>
              <a:t> saga pattern with eventual consistency</a:t>
            </a:r>
            <a:r>
              <a:rPr lang="en-IN" dirty="0"/>
              <a:t>, API Gateway:</a:t>
            </a:r>
          </a:p>
          <a:p>
            <a:r>
              <a:rPr lang="en-IN" b="1" dirty="0"/>
              <a:t>3. Service Discovery and Communication</a:t>
            </a:r>
            <a:r>
              <a:rPr lang="en-IN" dirty="0"/>
              <a:t>: Service Discovery, Inter-service Communication:</a:t>
            </a:r>
          </a:p>
          <a:p>
            <a:r>
              <a:rPr lang="en-IN" b="1" dirty="0"/>
              <a:t>4. Testing and Monitoring</a:t>
            </a:r>
            <a:r>
              <a:rPr lang="en-IN" dirty="0"/>
              <a:t>: </a:t>
            </a:r>
            <a:r>
              <a:rPr lang="en-US" dirty="0"/>
              <a:t>Continuous Integration/Continuous Delivery (CI/CD): using Azure DevOps to automate testing, building, and deployment. </a:t>
            </a:r>
            <a:r>
              <a:rPr lang="en-IN" dirty="0"/>
              <a:t>Monitoring and Observability:</a:t>
            </a:r>
            <a:r>
              <a:rPr lang="en-US" dirty="0"/>
              <a:t> Azure Application Insights and Azure Monitor </a:t>
            </a:r>
            <a:endParaRPr lang="en-IN" dirty="0"/>
          </a:p>
        </p:txBody>
      </p:sp>
      <p:sp>
        <p:nvSpPr>
          <p:cNvPr id="7" name="TextBox 6">
            <a:extLst>
              <a:ext uri="{FF2B5EF4-FFF2-40B4-BE49-F238E27FC236}">
                <a16:creationId xmlns:a16="http://schemas.microsoft.com/office/drawing/2014/main" id="{A1868EC9-D2AC-5AD6-47D3-2EB1C559FDE3}"/>
              </a:ext>
            </a:extLst>
          </p:cNvPr>
          <p:cNvSpPr txBox="1"/>
          <p:nvPr/>
        </p:nvSpPr>
        <p:spPr>
          <a:xfrm>
            <a:off x="436880" y="4670475"/>
            <a:ext cx="6096000" cy="1200329"/>
          </a:xfrm>
          <a:prstGeom prst="rect">
            <a:avLst/>
          </a:prstGeom>
          <a:noFill/>
        </p:spPr>
        <p:txBody>
          <a:bodyPr wrap="square">
            <a:spAutoFit/>
          </a:bodyPr>
          <a:lstStyle/>
          <a:p>
            <a:r>
              <a:rPr lang="en-US" b="1" dirty="0"/>
              <a:t>Challenges Faced:</a:t>
            </a:r>
          </a:p>
          <a:p>
            <a:pPr>
              <a:buFont typeface="+mj-lt"/>
              <a:buAutoNum type="arabicPeriod"/>
            </a:pPr>
            <a:r>
              <a:rPr lang="en-US" b="1" dirty="0"/>
              <a:t>Data Consistency and Transactions:</a:t>
            </a:r>
          </a:p>
          <a:p>
            <a:pPr>
              <a:buFont typeface="+mj-lt"/>
              <a:buAutoNum type="arabicPeriod"/>
            </a:pPr>
            <a:r>
              <a:rPr lang="en-IN" dirty="0"/>
              <a:t>Service Communication</a:t>
            </a:r>
          </a:p>
          <a:p>
            <a:pPr>
              <a:buFont typeface="+mj-lt"/>
              <a:buAutoNum type="arabicPeriod"/>
            </a:pPr>
            <a:r>
              <a:rPr lang="en-IN" dirty="0"/>
              <a:t>Legacy System Coexistence:</a:t>
            </a:r>
            <a:endParaRPr lang="en-US" dirty="0"/>
          </a:p>
        </p:txBody>
      </p:sp>
      <p:sp>
        <p:nvSpPr>
          <p:cNvPr id="9" name="TextBox 8">
            <a:extLst>
              <a:ext uri="{FF2B5EF4-FFF2-40B4-BE49-F238E27FC236}">
                <a16:creationId xmlns:a16="http://schemas.microsoft.com/office/drawing/2014/main" id="{FC4DBDBF-494A-CD31-4563-5CC6F959845A}"/>
              </a:ext>
            </a:extLst>
          </p:cNvPr>
          <p:cNvSpPr txBox="1"/>
          <p:nvPr/>
        </p:nvSpPr>
        <p:spPr>
          <a:xfrm>
            <a:off x="6339840" y="4497755"/>
            <a:ext cx="6096000" cy="1477328"/>
          </a:xfrm>
          <a:prstGeom prst="rect">
            <a:avLst/>
          </a:prstGeom>
          <a:noFill/>
        </p:spPr>
        <p:txBody>
          <a:bodyPr wrap="square">
            <a:spAutoFit/>
          </a:bodyPr>
          <a:lstStyle/>
          <a:p>
            <a:r>
              <a:rPr lang="en-IN" b="1" dirty="0"/>
              <a:t>Outcomes:</a:t>
            </a:r>
          </a:p>
          <a:p>
            <a:pPr>
              <a:buFont typeface="Arial" panose="020B0604020202020204" pitchFamily="34" charset="0"/>
              <a:buChar char="•"/>
            </a:pPr>
            <a:r>
              <a:rPr lang="en-IN" b="1" dirty="0"/>
              <a:t>Scalability &amp; Performance</a:t>
            </a:r>
          </a:p>
          <a:p>
            <a:pPr>
              <a:buFont typeface="Arial" panose="020B0604020202020204" pitchFamily="34" charset="0"/>
              <a:buChar char="•"/>
            </a:pPr>
            <a:r>
              <a:rPr lang="en-IN" b="1" dirty="0"/>
              <a:t>Faster Development Cycles</a:t>
            </a:r>
          </a:p>
          <a:p>
            <a:pPr>
              <a:buFont typeface="Arial" panose="020B0604020202020204" pitchFamily="34" charset="0"/>
              <a:buChar char="•"/>
            </a:pPr>
            <a:r>
              <a:rPr lang="en-IN" dirty="0"/>
              <a:t>Reduced Downtime</a:t>
            </a:r>
            <a:endParaRPr lang="en-IN" b="1" dirty="0"/>
          </a:p>
          <a:p>
            <a:pPr>
              <a:buFont typeface="Arial" panose="020B0604020202020204" pitchFamily="34" charset="0"/>
              <a:buChar char="•"/>
            </a:pPr>
            <a:r>
              <a:rPr lang="en-IN" dirty="0"/>
              <a:t>Business Flexibility: </a:t>
            </a:r>
          </a:p>
        </p:txBody>
      </p:sp>
    </p:spTree>
    <p:extLst>
      <p:ext uri="{BB962C8B-B14F-4D97-AF65-F5344CB8AC3E}">
        <p14:creationId xmlns:p14="http://schemas.microsoft.com/office/powerpoint/2010/main" val="16772076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56A949-22AD-566C-696B-844DED8078E3}"/>
              </a:ext>
            </a:extLst>
          </p:cNvPr>
          <p:cNvSpPr>
            <a:spLocks noGrp="1"/>
          </p:cNvSpPr>
          <p:nvPr>
            <p:ph type="body" idx="1"/>
          </p:nvPr>
        </p:nvSpPr>
        <p:spPr>
          <a:xfrm>
            <a:off x="-137160" y="0"/>
            <a:ext cx="11821160" cy="1286299"/>
          </a:xfrm>
        </p:spPr>
        <p:txBody>
          <a:bodyPr>
            <a:normAutofit fontScale="77500" lnSpcReduction="20000"/>
          </a:bodyPr>
          <a:lstStyle/>
          <a:p>
            <a:pPr marL="114300" indent="0">
              <a:buNone/>
            </a:pPr>
            <a:r>
              <a:rPr lang="en-US" sz="2800" b="1" dirty="0"/>
              <a:t>4. How do you ensure compliance and governance in your architectural designs?</a:t>
            </a:r>
          </a:p>
          <a:p>
            <a:pPr marL="114300" indent="0">
              <a:buNone/>
            </a:pPr>
            <a:r>
              <a:rPr lang="en-US" sz="2800" dirty="0"/>
              <a:t>Focus: Governance, compliance, standards, and </a:t>
            </a:r>
            <a:r>
              <a:rPr lang="en-US" sz="2800" dirty="0" err="1"/>
              <a:t>regulations.Why</a:t>
            </a:r>
            <a:r>
              <a:rPr lang="en-US" sz="2800" dirty="0"/>
              <a:t> they ask: They want to see your understanding of regulatory frameworks (e.g., GDPR, HIPAA) and how you enforce compliance while designing solutions.</a:t>
            </a:r>
          </a:p>
          <a:p>
            <a:endParaRPr lang="en-IN" dirty="0"/>
          </a:p>
        </p:txBody>
      </p:sp>
      <p:pic>
        <p:nvPicPr>
          <p:cNvPr id="3076" name="Picture 4" descr="OWASP Top Ten | OWASP Foundation">
            <a:extLst>
              <a:ext uri="{FF2B5EF4-FFF2-40B4-BE49-F238E27FC236}">
                <a16:creationId xmlns:a16="http://schemas.microsoft.com/office/drawing/2014/main" id="{168A02E0-2F77-08B0-7A8B-875497EC7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699" y="0"/>
            <a:ext cx="7056301" cy="1945006"/>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25">
            <a:extLst>
              <a:ext uri="{FF2B5EF4-FFF2-40B4-BE49-F238E27FC236}">
                <a16:creationId xmlns:a16="http://schemas.microsoft.com/office/drawing/2014/main" id="{3DBEC4C4-74E4-E0A4-1FFF-947467E78198}"/>
              </a:ext>
            </a:extLst>
          </p:cNvPr>
          <p:cNvPicPr>
            <a:picLocks noChangeAspect="1"/>
          </p:cNvPicPr>
          <p:nvPr/>
        </p:nvPicPr>
        <p:blipFill>
          <a:blip r:embed="rId3"/>
          <a:stretch>
            <a:fillRect/>
          </a:stretch>
        </p:blipFill>
        <p:spPr>
          <a:xfrm>
            <a:off x="0" y="2063327"/>
            <a:ext cx="10255988" cy="4794673"/>
          </a:xfrm>
          <a:prstGeom prst="rect">
            <a:avLst/>
          </a:prstGeom>
          <a:noFill/>
          <a:ln>
            <a:noFill/>
          </a:ln>
        </p:spPr>
      </p:pic>
    </p:spTree>
    <p:extLst>
      <p:ext uri="{BB962C8B-B14F-4D97-AF65-F5344CB8AC3E}">
        <p14:creationId xmlns:p14="http://schemas.microsoft.com/office/powerpoint/2010/main" val="26508745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88C63B-04A1-1F63-DE6C-7ECCFB603C5C}"/>
              </a:ext>
            </a:extLst>
          </p:cNvPr>
          <p:cNvSpPr>
            <a:spLocks noGrp="1"/>
          </p:cNvSpPr>
          <p:nvPr>
            <p:ph type="body" idx="1"/>
          </p:nvPr>
        </p:nvSpPr>
        <p:spPr>
          <a:xfrm>
            <a:off x="111760" y="101601"/>
            <a:ext cx="11755120" cy="1625619"/>
          </a:xfrm>
        </p:spPr>
        <p:txBody>
          <a:bodyPr>
            <a:normAutofit fontScale="77500" lnSpcReduction="20000"/>
          </a:bodyPr>
          <a:lstStyle/>
          <a:p>
            <a:pPr marL="114300" indent="0">
              <a:buNone/>
            </a:pPr>
            <a:r>
              <a:rPr lang="en-US" sz="2800" b="1" dirty="0"/>
              <a:t>How do you handle non-functional requirements (e.g., performance, latency, availability) in your architecture?</a:t>
            </a:r>
          </a:p>
          <a:p>
            <a:pPr marL="114300" indent="0">
              <a:buNone/>
            </a:pPr>
            <a:r>
              <a:rPr lang="en-US" sz="2800" dirty="0"/>
              <a:t>Focus: Balancing NFRs with functional requirements. Why they ask: Architects must ensure systems meet critical performance and uptime expectations. Use examples to explain how you achieved high availability using solutions like caching, load balancing, or failover strategies.</a:t>
            </a:r>
          </a:p>
          <a:p>
            <a:endParaRPr lang="en-IN" dirty="0"/>
          </a:p>
        </p:txBody>
      </p:sp>
      <p:sp>
        <p:nvSpPr>
          <p:cNvPr id="6" name="TextBox 5">
            <a:extLst>
              <a:ext uri="{FF2B5EF4-FFF2-40B4-BE49-F238E27FC236}">
                <a16:creationId xmlns:a16="http://schemas.microsoft.com/office/drawing/2014/main" id="{38C55BC3-58F2-A6FB-F96C-1A03FDFD4AAE}"/>
              </a:ext>
            </a:extLst>
          </p:cNvPr>
          <p:cNvSpPr txBox="1"/>
          <p:nvPr/>
        </p:nvSpPr>
        <p:spPr>
          <a:xfrm>
            <a:off x="325120" y="1727220"/>
            <a:ext cx="11755120" cy="4801314"/>
          </a:xfrm>
          <a:prstGeom prst="rect">
            <a:avLst/>
          </a:prstGeom>
          <a:noFill/>
        </p:spPr>
        <p:txBody>
          <a:bodyPr wrap="square">
            <a:spAutoFit/>
          </a:bodyPr>
          <a:lstStyle/>
          <a:p>
            <a:r>
              <a:rPr lang="en-US" b="1" dirty="0"/>
              <a:t>1. Performance and Latency</a:t>
            </a:r>
          </a:p>
          <a:p>
            <a:r>
              <a:rPr lang="en-US" dirty="0"/>
              <a:t>To achieve optimal performance and reduce latency, I focus on the following strategies:</a:t>
            </a:r>
          </a:p>
          <a:p>
            <a:pPr>
              <a:buFont typeface="Arial" panose="020B0604020202020204" pitchFamily="34" charset="0"/>
              <a:buChar char="•"/>
            </a:pPr>
            <a:r>
              <a:rPr lang="en-US" b="1" dirty="0"/>
              <a:t>Caching:</a:t>
            </a:r>
            <a:r>
              <a:rPr lang="en-US" dirty="0"/>
              <a:t> </a:t>
            </a:r>
          </a:p>
          <a:p>
            <a:pPr>
              <a:buFont typeface="Arial" panose="020B0604020202020204" pitchFamily="34" charset="0"/>
              <a:buChar char="•"/>
            </a:pPr>
            <a:r>
              <a:rPr lang="en-US" b="1" dirty="0"/>
              <a:t>Asynchronous Processing:</a:t>
            </a:r>
            <a:r>
              <a:rPr lang="en-US" dirty="0"/>
              <a:t> </a:t>
            </a:r>
          </a:p>
          <a:p>
            <a:pPr>
              <a:buFont typeface="Arial" panose="020B0604020202020204" pitchFamily="34" charset="0"/>
              <a:buChar char="•"/>
            </a:pPr>
            <a:r>
              <a:rPr lang="en-US" b="1" dirty="0"/>
              <a:t>Content Delivery Networks (CDNs):</a:t>
            </a:r>
            <a:endParaRPr lang="en-US" dirty="0"/>
          </a:p>
          <a:p>
            <a:pPr>
              <a:buFont typeface="Arial" panose="020B0604020202020204" pitchFamily="34" charset="0"/>
              <a:buChar char="•"/>
            </a:pPr>
            <a:r>
              <a:rPr lang="en-US" b="1" dirty="0"/>
              <a:t>Optimizing Queries</a:t>
            </a:r>
          </a:p>
          <a:p>
            <a:pPr>
              <a:buFont typeface="Arial" panose="020B0604020202020204" pitchFamily="34" charset="0"/>
              <a:buChar char="•"/>
            </a:pPr>
            <a:r>
              <a:rPr lang="en-US" b="1" dirty="0"/>
              <a:t>2. Availability and High Availability</a:t>
            </a:r>
          </a:p>
          <a:p>
            <a:r>
              <a:rPr lang="en-US" dirty="0"/>
              <a:t>Ensuring that the system is available and reliable at all times requires implementing strategies for redundancy, failover, and fault tolerance:</a:t>
            </a:r>
          </a:p>
          <a:p>
            <a:pPr>
              <a:buFont typeface="Arial" panose="020B0604020202020204" pitchFamily="34" charset="0"/>
              <a:buChar char="•"/>
            </a:pPr>
            <a:r>
              <a:rPr lang="en-US" b="1" dirty="0"/>
              <a:t>Load Balancing:</a:t>
            </a:r>
            <a:endParaRPr lang="en-US" dirty="0"/>
          </a:p>
          <a:p>
            <a:pPr>
              <a:buFont typeface="Arial" panose="020B0604020202020204" pitchFamily="34" charset="0"/>
              <a:buChar char="•"/>
            </a:pPr>
            <a:r>
              <a:rPr lang="en-US" b="1" dirty="0"/>
              <a:t>Auto-Scaling:</a:t>
            </a:r>
            <a:r>
              <a:rPr lang="en-US" dirty="0"/>
              <a:t> </a:t>
            </a:r>
          </a:p>
          <a:p>
            <a:pPr>
              <a:buFont typeface="Arial" panose="020B0604020202020204" pitchFamily="34" charset="0"/>
              <a:buChar char="•"/>
            </a:pPr>
            <a:r>
              <a:rPr lang="en-US" b="1" dirty="0"/>
              <a:t>Failover and Disaster Recovery:</a:t>
            </a:r>
            <a:r>
              <a:rPr lang="en-US" dirty="0"/>
              <a:t> </a:t>
            </a:r>
          </a:p>
          <a:p>
            <a:pPr>
              <a:buFont typeface="Arial" panose="020B0604020202020204" pitchFamily="34" charset="0"/>
              <a:buChar char="•"/>
            </a:pPr>
            <a:r>
              <a:rPr lang="en-US" b="1" dirty="0"/>
              <a:t>Health Checks and Monitoring:</a:t>
            </a:r>
            <a:r>
              <a:rPr lang="en-US" dirty="0"/>
              <a:t> Continuous monitoring with tools like Azure Monitor or Application Insights ensures that the system remains healthy. </a:t>
            </a:r>
          </a:p>
          <a:p>
            <a:pPr>
              <a:buFont typeface="Arial" panose="020B0604020202020204" pitchFamily="34" charset="0"/>
              <a:buChar char="•"/>
            </a:pPr>
            <a:r>
              <a:rPr lang="en-US" b="1" dirty="0"/>
              <a:t>3. Balancing NFRs with Functional Requirements</a:t>
            </a:r>
          </a:p>
          <a:p>
            <a:pPr>
              <a:buFont typeface="Arial" panose="020B0604020202020204" pitchFamily="34" charset="0"/>
              <a:buChar char="•"/>
            </a:pPr>
            <a:r>
              <a:rPr lang="en-US" b="1" dirty="0"/>
              <a:t>     Scalability, Security vs Performance</a:t>
            </a:r>
            <a:r>
              <a:rPr lang="en-US" dirty="0"/>
              <a:t>: Azure Key Vault for secure storage) </a:t>
            </a:r>
          </a:p>
          <a:p>
            <a:pPr>
              <a:buFont typeface="Arial" panose="020B0604020202020204" pitchFamily="34" charset="0"/>
              <a:buChar char="•"/>
            </a:pPr>
            <a:r>
              <a:rPr lang="en-US" b="1" dirty="0"/>
              <a:t>      Redundancy vs Cost</a:t>
            </a:r>
            <a:endParaRPr lang="en-US" dirty="0"/>
          </a:p>
        </p:txBody>
      </p:sp>
    </p:spTree>
    <p:extLst>
      <p:ext uri="{BB962C8B-B14F-4D97-AF65-F5344CB8AC3E}">
        <p14:creationId xmlns:p14="http://schemas.microsoft.com/office/powerpoint/2010/main" val="35246112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3DA2AD-A44A-60B7-B0AF-06A651D1F557}"/>
              </a:ext>
            </a:extLst>
          </p:cNvPr>
          <p:cNvSpPr>
            <a:spLocks noGrp="1"/>
          </p:cNvSpPr>
          <p:nvPr>
            <p:ph type="body" idx="1"/>
          </p:nvPr>
        </p:nvSpPr>
        <p:spPr>
          <a:xfrm>
            <a:off x="86360" y="186901"/>
            <a:ext cx="11892280" cy="1509819"/>
          </a:xfrm>
        </p:spPr>
        <p:txBody>
          <a:bodyPr>
            <a:normAutofit/>
          </a:bodyPr>
          <a:lstStyle/>
          <a:p>
            <a:pPr marL="114300" indent="0">
              <a:buNone/>
            </a:pPr>
            <a:r>
              <a:rPr lang="en-US" sz="2000" b="1" dirty="0"/>
              <a:t>Describe a challenging situation where you had conflicting stakeholder requirements. How did you resolve it?</a:t>
            </a:r>
          </a:p>
          <a:p>
            <a:pPr marL="114300" indent="0">
              <a:buNone/>
            </a:pPr>
            <a:r>
              <a:rPr lang="en-US" sz="2000" dirty="0"/>
              <a:t>Focus: Communication, collaboration, and problem-solving. Why they ask: Solution Architects often mediate between business and technical teams. Showcase your ability to balance priorities and negotiate solutions that align with business goals.</a:t>
            </a:r>
          </a:p>
          <a:p>
            <a:endParaRPr lang="en-IN" sz="2000" dirty="0"/>
          </a:p>
        </p:txBody>
      </p:sp>
      <p:sp>
        <p:nvSpPr>
          <p:cNvPr id="5" name="TextBox 4">
            <a:extLst>
              <a:ext uri="{FF2B5EF4-FFF2-40B4-BE49-F238E27FC236}">
                <a16:creationId xmlns:a16="http://schemas.microsoft.com/office/drawing/2014/main" id="{7EB1F8C9-264D-C44C-F18E-61F87FB71FC6}"/>
              </a:ext>
            </a:extLst>
          </p:cNvPr>
          <p:cNvSpPr txBox="1"/>
          <p:nvPr/>
        </p:nvSpPr>
        <p:spPr>
          <a:xfrm>
            <a:off x="294640" y="1829921"/>
            <a:ext cx="11897360" cy="2031325"/>
          </a:xfrm>
          <a:prstGeom prst="rect">
            <a:avLst/>
          </a:prstGeom>
          <a:noFill/>
        </p:spPr>
        <p:txBody>
          <a:bodyPr wrap="square">
            <a:spAutoFit/>
          </a:bodyPr>
          <a:lstStyle/>
          <a:p>
            <a:r>
              <a:rPr lang="en-US" b="1" dirty="0"/>
              <a:t>Situation:</a:t>
            </a:r>
            <a:r>
              <a:rPr lang="en-US" dirty="0"/>
              <a:t> During an e-commerce project, the business team prioritized a fast launch for promotions, while the technical team focused on building a scalable and secure system, leading to conflicting timelines.</a:t>
            </a:r>
          </a:p>
          <a:p>
            <a:r>
              <a:rPr lang="en-US" b="1" dirty="0"/>
              <a:t>Action:</a:t>
            </a:r>
            <a:r>
              <a:rPr lang="en-US" dirty="0"/>
              <a:t> I organized a joint meeting, used prioritization techniques to align goals, and proposed delivering an MVP for the business deadline while scheduling scalability improvements post-launch.</a:t>
            </a:r>
          </a:p>
          <a:p>
            <a:r>
              <a:rPr lang="en-US" b="1" dirty="0"/>
              <a:t>Result:</a:t>
            </a:r>
            <a:r>
              <a:rPr lang="en-US" dirty="0"/>
              <a:t> The platform launched on time, meeting business goals, and the technical enhancements were implemented seamlessly after launch, ensuring both immediate and long-term success.</a:t>
            </a:r>
          </a:p>
          <a:p>
            <a:r>
              <a:rPr lang="en-US" b="1" dirty="0"/>
              <a:t>Key Point:</a:t>
            </a:r>
            <a:r>
              <a:rPr lang="en-US" dirty="0"/>
              <a:t> Balancing stakeholder priorities with a phased approach ensured timely delivery without compromising quality.</a:t>
            </a:r>
          </a:p>
        </p:txBody>
      </p:sp>
    </p:spTree>
    <p:extLst>
      <p:ext uri="{BB962C8B-B14F-4D97-AF65-F5344CB8AC3E}">
        <p14:creationId xmlns:p14="http://schemas.microsoft.com/office/powerpoint/2010/main" val="727309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otalTime>2038</TotalTime>
  <Words>8536</Words>
  <Application>Microsoft Office PowerPoint</Application>
  <PresentationFormat>Widescreen</PresentationFormat>
  <Paragraphs>884</Paragraphs>
  <Slides>103</Slides>
  <Notes>76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103</vt:i4>
      </vt:variant>
    </vt:vector>
  </HeadingPairs>
  <TitlesOfParts>
    <vt:vector size="113" baseType="lpstr">
      <vt:lpstr>Arial</vt:lpstr>
      <vt:lpstr>Arial</vt:lpstr>
      <vt:lpstr>Calibri</vt:lpstr>
      <vt:lpstr>Calibri Light</vt:lpstr>
      <vt:lpstr>Helvetica Neue</vt:lpstr>
      <vt:lpstr>Noto Sans Symbols</vt:lpstr>
      <vt:lpstr>Quattrocento Sans</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Deign pattern &amp; Principles</vt:lpstr>
      <vt:lpstr>PowerPoint Presentation</vt:lpstr>
      <vt:lpstr>PowerPoint Presentation</vt:lpstr>
      <vt:lpstr>PowerPoint Presentation</vt:lpstr>
      <vt:lpstr>PowerPoint Presentation</vt:lpstr>
      <vt:lpstr>PowerPoint Presentation</vt:lpstr>
      <vt:lpstr>PowerPoint Presentation</vt:lpstr>
      <vt:lpstr>Azure Sentinel</vt:lpstr>
      <vt:lpstr>PowerPoint Presentation</vt:lpstr>
      <vt:lpstr>PowerPoint Presentation</vt:lpstr>
      <vt:lpstr>Azure Sentinel: Security Event and Incident Management (SEIM) </vt:lpstr>
      <vt:lpstr>Azure Sentinel: Security orchestration, automation, and response (SOAR)</vt:lpstr>
      <vt:lpstr>PowerPoint Presentation</vt:lpstr>
      <vt:lpstr>PowerPoint Presentation</vt:lpstr>
      <vt:lpstr>PowerPoint Presentation</vt:lpstr>
      <vt:lpstr>PowerPoint Presentation</vt:lpstr>
      <vt:lpstr>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Front Door </vt:lpstr>
      <vt:lpstr>PowerPoint Presentation</vt:lpstr>
      <vt:lpstr>PowerPoint Presentation</vt:lpstr>
      <vt:lpstr>PowerPoint Presentation</vt:lpstr>
      <vt:lpstr>PowerPoint Presentation</vt:lpstr>
      <vt:lpstr>PowerPoint Presentation</vt:lpstr>
      <vt:lpstr>OWASP- Open Worldwide Application Security Project </vt:lpstr>
      <vt:lpstr>Database Shading Pattern for Scaling Microservices Database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Strategy, POCs, STAR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Caching</vt:lpstr>
      <vt:lpstr>Caching</vt:lpstr>
      <vt:lpstr>PowerPoint Presentation</vt:lpstr>
      <vt:lpstr>PowerPoint Presentation</vt:lpstr>
      <vt:lpstr>Fragment caching</vt:lpstr>
      <vt:lpstr>PowerPoint Presentation</vt:lpstr>
      <vt:lpstr>Caching Data from External APIs </vt:lpstr>
      <vt:lpstr>PowerPoint Presentation</vt:lpstr>
      <vt:lpstr>PowerPoint Presentation</vt:lpstr>
      <vt:lpstr>PowerPoint Presentation</vt:lpstr>
      <vt:lpstr>PowerPoint Presentation</vt:lpstr>
      <vt:lpstr>Azure, AWS, GCP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Major Advantages of Cloud (Azure) Over On-Premises: </vt:lpstr>
      <vt:lpstr>Exercise</vt:lpstr>
      <vt:lpstr>PowerPoint Presentation</vt:lpstr>
      <vt:lpstr>PowerPoint Presentation</vt:lpstr>
      <vt:lpstr>Live Examples of Gen AI and Azure AI Services in Retail eCommerce </vt:lpstr>
      <vt:lpstr>PowerPoint Presentation</vt:lpstr>
      <vt:lpstr>PowerPoint Presentation</vt:lpstr>
      <vt:lpstr>1. How do you approach designing a scalable and secure architecture for a high-traffic application? Focus: Scalability, security, performance, and availability.Why they ask: This question evaluates your ability to design solutions that can handle growth and adhere to security best practices. Be prepared to discuss horizontal scaling, cloud-native solutions, and securing APIs.</vt:lpstr>
      <vt:lpstr>PowerPoint Presentation</vt:lpstr>
      <vt:lpstr>3. Describe a time when you had to refactor or migrate a monolithic application to a microservices architecture. Focus: Migration strategy, challenges, and outcomes.Why they ask: They want to assess your experience with modernizing legacy systems and adopting microservices, including challenges like data consistency, orchestration, and service discovery. </vt:lpstr>
      <vt:lpstr>PowerPoint Presentation</vt:lpstr>
      <vt:lpstr>PowerPoint Presentation</vt:lpstr>
      <vt:lpstr>PowerPoint Presentation</vt:lpstr>
      <vt:lpstr>7. What is your approach to managing technical debt in an enterprise system? Focus: Long-term maintainability and continuous improvement. Why they ask: They want to see how you prioritize improvements, reduce legacy dependencies, and align technical decisions with the business roadmap. </vt:lpstr>
      <vt:lpstr>PowerPoint Presentation</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Hajela, Rajneesh</dc:creator>
  <cp:lastModifiedBy>Hajela, Rajneesh</cp:lastModifiedBy>
  <cp:revision>1</cp:revision>
  <dcterms:created xsi:type="dcterms:W3CDTF">2024-08-12T07:29:07Z</dcterms:created>
  <dcterms:modified xsi:type="dcterms:W3CDTF">2025-01-27T14:35:32Z</dcterms:modified>
</cp:coreProperties>
</file>